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4"/>
  </p:notesMasterIdLst>
  <p:handoutMasterIdLst>
    <p:handoutMasterId r:id="rId55"/>
  </p:handoutMasterIdLst>
  <p:sldIdLst>
    <p:sldId id="338" r:id="rId5"/>
    <p:sldId id="330" r:id="rId6"/>
    <p:sldId id="331" r:id="rId7"/>
    <p:sldId id="332" r:id="rId8"/>
    <p:sldId id="340" r:id="rId9"/>
    <p:sldId id="262" r:id="rId10"/>
    <p:sldId id="263" r:id="rId11"/>
    <p:sldId id="299" r:id="rId12"/>
    <p:sldId id="302" r:id="rId13"/>
    <p:sldId id="264" r:id="rId14"/>
    <p:sldId id="334" r:id="rId15"/>
    <p:sldId id="266" r:id="rId16"/>
    <p:sldId id="265" r:id="rId17"/>
    <p:sldId id="276" r:id="rId18"/>
    <p:sldId id="303" r:id="rId19"/>
    <p:sldId id="335" r:id="rId20"/>
    <p:sldId id="277" r:id="rId21"/>
    <p:sldId id="336" r:id="rId22"/>
    <p:sldId id="269" r:id="rId23"/>
    <p:sldId id="304" r:id="rId24"/>
    <p:sldId id="305" r:id="rId25"/>
    <p:sldId id="307" r:id="rId26"/>
    <p:sldId id="306" r:id="rId27"/>
    <p:sldId id="308" r:id="rId28"/>
    <p:sldId id="341" r:id="rId29"/>
    <p:sldId id="270" r:id="rId30"/>
    <p:sldId id="309" r:id="rId31"/>
    <p:sldId id="310" r:id="rId32"/>
    <p:sldId id="311" r:id="rId33"/>
    <p:sldId id="312" r:id="rId34"/>
    <p:sldId id="314" r:id="rId35"/>
    <p:sldId id="313" r:id="rId36"/>
    <p:sldId id="315" r:id="rId37"/>
    <p:sldId id="316" r:id="rId38"/>
    <p:sldId id="317" r:id="rId39"/>
    <p:sldId id="342" r:id="rId40"/>
    <p:sldId id="343" r:id="rId41"/>
    <p:sldId id="318" r:id="rId42"/>
    <p:sldId id="319" r:id="rId43"/>
    <p:sldId id="344" r:id="rId44"/>
    <p:sldId id="323" r:id="rId45"/>
    <p:sldId id="322" r:id="rId46"/>
    <p:sldId id="324" r:id="rId47"/>
    <p:sldId id="348" r:id="rId48"/>
    <p:sldId id="289" r:id="rId49"/>
    <p:sldId id="349" r:id="rId50"/>
    <p:sldId id="274" r:id="rId51"/>
    <p:sldId id="275" r:id="rId52"/>
    <p:sldId id="352" r:id="rId53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CC"/>
    <a:srgbClr val="FFFF99"/>
    <a:srgbClr val="FF66CC"/>
    <a:srgbClr val="99FF66"/>
    <a:srgbClr val="CC99FF"/>
    <a:srgbClr val="FF00FF"/>
    <a:srgbClr val="6600CC"/>
    <a:srgbClr val="FF9999"/>
    <a:srgbClr val="99FFCC"/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721" autoAdjust="0"/>
    <p:restoredTop sz="85174"/>
  </p:normalViewPr>
  <p:slideViewPr>
    <p:cSldViewPr snapToGrid="0" snapToObjects="1">
      <p:cViewPr varScale="1">
        <p:scale>
          <a:sx n="74" d="100"/>
          <a:sy n="74" d="100"/>
        </p:scale>
        <p:origin x="468" y="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notesMaster" Target="notesMasters/notesMaster1.xml"/><Relationship Id="rId62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presProps" Target="presProps.xml"/><Relationship Id="rId61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commentAuthors" Target="commentAuthor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=""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9/26/2022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9/26/2022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=""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9/26/2022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9/26/2022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9/26/2022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9/26/2022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9/26/2022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9/26/2022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jp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5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api.spacexdata.com/v4/launches/past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38"/>
            <a:ext cx="12192000" cy="685246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2129"/>
            <a:ext cx="2550017" cy="121393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555347" y="2219222"/>
            <a:ext cx="516442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Abadi"/>
              </a:rPr>
              <a:t>WINNING SPACE RACE </a:t>
            </a:r>
            <a:r>
              <a:rPr lang="en-US" sz="3200" b="1" dirty="0" smtClean="0">
                <a:solidFill>
                  <a:schemeClr val="bg1"/>
                </a:solidFill>
                <a:latin typeface="Abadi"/>
              </a:rPr>
              <a:t>WITH </a:t>
            </a:r>
            <a:r>
              <a:rPr lang="en-US" sz="3200" b="1" dirty="0">
                <a:solidFill>
                  <a:schemeClr val="bg1"/>
                </a:solidFill>
                <a:latin typeface="Abadi"/>
              </a:rPr>
              <a:t>DATA SCIENCE</a:t>
            </a:r>
          </a:p>
        </p:txBody>
      </p:sp>
      <p:sp>
        <p:nvSpPr>
          <p:cNvPr id="7" name="Rectangle 6"/>
          <p:cNvSpPr/>
          <p:nvPr/>
        </p:nvSpPr>
        <p:spPr>
          <a:xfrm>
            <a:off x="6757115" y="3429000"/>
            <a:ext cx="173006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BY : RITU SINGH</a:t>
            </a:r>
          </a:p>
          <a:p>
            <a:r>
              <a:rPr lang="en-US" b="1" dirty="0">
                <a:solidFill>
                  <a:schemeClr val="bg1"/>
                </a:solidFill>
              </a:rPr>
              <a:t>  25 SEPT 2022</a:t>
            </a:r>
          </a:p>
        </p:txBody>
      </p:sp>
    </p:spTree>
    <p:extLst>
      <p:ext uri="{BB962C8B-B14F-4D97-AF65-F5344CB8AC3E}">
        <p14:creationId xmlns:p14="http://schemas.microsoft.com/office/powerpoint/2010/main" val="3763060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001486"/>
            <a:ext cx="12192000" cy="5856514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/>
          <a:lstStyle/>
          <a:p>
            <a:pPr marL="285750" indent="-285750"/>
            <a:r>
              <a:rPr lang="en-US" sz="1600" dirty="0">
                <a:solidFill>
                  <a:schemeClr val="bg1"/>
                </a:solidFill>
                <a:latin typeface="Abadi" panose="020B0604020104020204"/>
              </a:rPr>
              <a:t>Data wrangling can be defined as the process of cleaning, organizing, and </a:t>
            </a:r>
            <a:r>
              <a:rPr lang="en-US" sz="1600" dirty="0" smtClean="0">
                <a:solidFill>
                  <a:schemeClr val="bg1"/>
                </a:solidFill>
                <a:latin typeface="Abadi" panose="020B0604020104020204"/>
              </a:rPr>
              <a:t>transforming </a:t>
            </a:r>
            <a:r>
              <a:rPr lang="en-US" sz="1600" dirty="0">
                <a:solidFill>
                  <a:schemeClr val="bg1"/>
                </a:solidFill>
                <a:latin typeface="Abadi" panose="020B0604020104020204"/>
              </a:rPr>
              <a:t>raw data into the desired format for analysts to use for prompt decision-making.</a:t>
            </a:r>
          </a:p>
          <a:p>
            <a:pPr marL="285750" indent="-285750"/>
            <a:r>
              <a:rPr lang="en-US" sz="1600" dirty="0">
                <a:solidFill>
                  <a:schemeClr val="bg1"/>
                </a:solidFill>
                <a:latin typeface="Abadi" panose="020B0604020104020204"/>
              </a:rPr>
              <a:t>With our data we will perform some Exploratory Data Analysis (EDA) to find some patterns in the data and determine what would be the label for training supervised models.</a:t>
            </a:r>
          </a:p>
          <a:p>
            <a:pPr marL="285750" indent="-285750"/>
            <a:r>
              <a:rPr lang="en-US" sz="1600" dirty="0">
                <a:solidFill>
                  <a:schemeClr val="bg1"/>
                </a:solidFill>
                <a:latin typeface="Abadi" panose="020B0604020104020204"/>
              </a:rPr>
              <a:t>In the data set, there are several different cases where the booster did not land successfully. Sometimes a landing was attempted but failed due to an accident; for example, True Ocean means successfully  landed to a specific region of the ocean while False Ocean means  unsuccessfully landed to a specific region of the ocean. True RTLS means the mission outcome was successfully  landed to a ground pad False RTLS means the mission outcome was unsuccessfully landed to a ground pad. True ASDS means the mission outcome was successfully  landed to a drone ship False ASDS means the mission outcome was unsuccessfully landed to a drone ship. None ASDS and None </a:t>
            </a:r>
            <a:r>
              <a:rPr lang="en-US" sz="1600" dirty="0" err="1">
                <a:solidFill>
                  <a:schemeClr val="bg1"/>
                </a:solidFill>
                <a:latin typeface="Abadi" panose="020B0604020104020204"/>
              </a:rPr>
              <a:t>None</a:t>
            </a:r>
            <a:r>
              <a:rPr lang="en-US" sz="1600" dirty="0">
                <a:solidFill>
                  <a:schemeClr val="bg1"/>
                </a:solidFill>
                <a:latin typeface="Abadi" panose="020B0604020104020204"/>
              </a:rPr>
              <a:t> these represent a failure to land.</a:t>
            </a:r>
          </a:p>
          <a:p>
            <a:pPr marL="285750" indent="-285750"/>
            <a:r>
              <a:rPr lang="en-US" sz="1600" dirty="0">
                <a:solidFill>
                  <a:schemeClr val="bg1"/>
                </a:solidFill>
                <a:latin typeface="Abadi" panose="020B0604020104020204"/>
              </a:rPr>
              <a:t> We will mainly convert those outcomes into Training Labels with `1` means the booster successfully landed `0` means it was </a:t>
            </a:r>
            <a:r>
              <a:rPr lang="en-US" sz="1600" dirty="0" smtClean="0">
                <a:solidFill>
                  <a:schemeClr val="bg1"/>
                </a:solidFill>
                <a:latin typeface="Abadi" panose="020B0604020104020204"/>
              </a:rPr>
              <a:t>unsuccessful.</a:t>
            </a:r>
            <a:endParaRPr lang="en-US" sz="1600" dirty="0">
              <a:latin typeface="Abadi" panose="020B0604020104020204"/>
            </a:endParaRPr>
          </a:p>
          <a:p>
            <a:endParaRPr lang="en-US" sz="1600" dirty="0" smtClean="0"/>
          </a:p>
          <a:p>
            <a:endParaRPr lang="en-US" sz="1600" dirty="0"/>
          </a:p>
          <a:p>
            <a:endParaRPr lang="en-US" sz="1600" dirty="0" smtClean="0"/>
          </a:p>
          <a:p>
            <a:endParaRPr lang="en-US" sz="1600" dirty="0"/>
          </a:p>
          <a:p>
            <a:endParaRPr lang="en-US" sz="1600" dirty="0" smtClean="0"/>
          </a:p>
          <a:p>
            <a:endParaRPr lang="en-US" sz="1600" dirty="0"/>
          </a:p>
          <a:p>
            <a:endParaRPr lang="en-US" sz="1600" dirty="0" smtClean="0"/>
          </a:p>
          <a:p>
            <a:pPr marL="0" indent="0">
              <a:buNone/>
            </a:pPr>
            <a:r>
              <a:rPr lang="en-US" sz="1600" dirty="0" smtClean="0"/>
              <a:t>                                                     </a:t>
            </a:r>
            <a:r>
              <a:rPr lang="en-US" sz="1600" b="1" dirty="0" smtClean="0"/>
              <a:t>Fig : Each </a:t>
            </a:r>
            <a:r>
              <a:rPr lang="en-US" sz="1600" b="1" dirty="0"/>
              <a:t>launch aims to an dedicated orbit, and here are some common orbit types</a:t>
            </a:r>
          </a:p>
        </p:txBody>
      </p:sp>
      <p:sp>
        <p:nvSpPr>
          <p:cNvPr id="8" name="Title 1">
            <a:extLst>
              <a:ext uri="{FF2B5EF4-FFF2-40B4-BE49-F238E27FC236}">
                <a16:creationId xmlns=""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0" y="14515"/>
            <a:ext cx="12192000" cy="100148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sz="6000" dirty="0" smtClean="0">
                <a:solidFill>
                  <a:schemeClr val="bg1"/>
                </a:solidFill>
                <a:latin typeface="Abadi"/>
              </a:rPr>
              <a:t>                    Data </a:t>
            </a:r>
            <a:r>
              <a:rPr lang="en-US" sz="6000" dirty="0">
                <a:solidFill>
                  <a:schemeClr val="bg1"/>
                </a:solidFill>
                <a:latin typeface="Abadi"/>
              </a:rPr>
              <a:t>Wrangling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2114" y="3879907"/>
            <a:ext cx="4520144" cy="2397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83771"/>
          </a:xfrm>
          <a:solidFill>
            <a:schemeClr val="tx1"/>
          </a:solidFill>
          <a:ln>
            <a:solidFill>
              <a:schemeClr val="tx1"/>
            </a:solidFill>
          </a:ln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badi"/>
              </a:rPr>
              <a:t> </a:t>
            </a:r>
            <a:r>
              <a:rPr lang="en-US" dirty="0" smtClean="0">
                <a:solidFill>
                  <a:schemeClr val="bg1"/>
                </a:solidFill>
                <a:latin typeface="Abadi"/>
              </a:rPr>
              <a:t>                    </a:t>
            </a:r>
            <a:r>
              <a:rPr lang="en-US" dirty="0" smtClean="0">
                <a:solidFill>
                  <a:schemeClr val="bg1"/>
                </a:solidFill>
                <a:latin typeface="Abadi"/>
              </a:rPr>
              <a:t>    </a:t>
            </a:r>
            <a:r>
              <a:rPr lang="en-US" sz="4800" dirty="0" smtClean="0">
                <a:solidFill>
                  <a:schemeClr val="bg1"/>
                </a:solidFill>
                <a:latin typeface="Abadi"/>
              </a:rPr>
              <a:t>Data </a:t>
            </a:r>
            <a:r>
              <a:rPr lang="en-US" sz="4800" dirty="0">
                <a:solidFill>
                  <a:schemeClr val="bg1"/>
                </a:solidFill>
                <a:latin typeface="Abadi"/>
              </a:rPr>
              <a:t>Wrangling</a:t>
            </a: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83771"/>
            <a:ext cx="12206514" cy="6074228"/>
          </a:xfrm>
          <a:solidFill>
            <a:schemeClr val="bg2">
              <a:lumMod val="50000"/>
            </a:schemeClr>
          </a:solidFill>
        </p:spPr>
        <p:txBody>
          <a:bodyPr/>
          <a:lstStyle/>
          <a:p>
            <a:r>
              <a:rPr lang="en-US" sz="1800" dirty="0" smtClean="0">
                <a:latin typeface="Abadi"/>
              </a:rPr>
              <a:t>The following steps were taken during data wrangling : </a:t>
            </a:r>
            <a:endParaRPr lang="en-US" sz="1800" dirty="0">
              <a:latin typeface="Abadi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493485" y="1175657"/>
            <a:ext cx="4412344" cy="725714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Load Space X </a:t>
            </a:r>
            <a:r>
              <a:rPr lang="en-US" dirty="0" smtClean="0">
                <a:solidFill>
                  <a:schemeClr val="tx1"/>
                </a:solidFill>
              </a:rPr>
              <a:t>dataset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And calculate percentage of missing value .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6099330" y="1190171"/>
            <a:ext cx="4920342" cy="783771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Calculate the number of launches on each </a:t>
            </a:r>
            <a:r>
              <a:rPr lang="en-US" dirty="0" smtClean="0">
                <a:solidFill>
                  <a:schemeClr val="tx1"/>
                </a:solidFill>
              </a:rPr>
              <a:t>site :</a:t>
            </a:r>
          </a:p>
          <a:p>
            <a:pPr algn="ctr"/>
            <a:r>
              <a:rPr lang="en-US" dirty="0" err="1">
                <a:solidFill>
                  <a:schemeClr val="tx1"/>
                </a:solidFill>
              </a:rPr>
              <a:t>launch_sites</a:t>
            </a:r>
            <a:r>
              <a:rPr lang="en-US" dirty="0">
                <a:solidFill>
                  <a:schemeClr val="tx1"/>
                </a:solidFill>
              </a:rPr>
              <a:t>=</a:t>
            </a:r>
            <a:r>
              <a:rPr lang="en-US" dirty="0" err="1">
                <a:solidFill>
                  <a:schemeClr val="tx1"/>
                </a:solidFill>
              </a:rPr>
              <a:t>df</a:t>
            </a:r>
            <a:r>
              <a:rPr lang="en-US" dirty="0">
                <a:solidFill>
                  <a:schemeClr val="tx1"/>
                </a:solidFill>
              </a:rPr>
              <a:t>['</a:t>
            </a:r>
            <a:r>
              <a:rPr lang="en-US" dirty="0" err="1">
                <a:solidFill>
                  <a:schemeClr val="tx1"/>
                </a:solidFill>
              </a:rPr>
              <a:t>LaunchSite</a:t>
            </a:r>
            <a:r>
              <a:rPr lang="en-US" dirty="0">
                <a:solidFill>
                  <a:schemeClr val="tx1"/>
                </a:solidFill>
              </a:rPr>
              <a:t>'].</a:t>
            </a:r>
            <a:r>
              <a:rPr lang="en-US" dirty="0" err="1">
                <a:solidFill>
                  <a:schemeClr val="tx1"/>
                </a:solidFill>
              </a:rPr>
              <a:t>value_counts</a:t>
            </a:r>
            <a:r>
              <a:rPr lang="en-US" dirty="0">
                <a:solidFill>
                  <a:schemeClr val="tx1"/>
                </a:solidFill>
              </a:rPr>
              <a:t>()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5888319" y="2278709"/>
            <a:ext cx="5196115" cy="78377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 Calculate the number and occurrence of each </a:t>
            </a:r>
            <a:r>
              <a:rPr lang="en-US" dirty="0" smtClean="0">
                <a:solidFill>
                  <a:schemeClr val="tx1"/>
                </a:solidFill>
              </a:rPr>
              <a:t>orbit :</a:t>
            </a:r>
          </a:p>
          <a:p>
            <a:pPr algn="ctr"/>
            <a:r>
              <a:rPr lang="en-US" dirty="0" err="1">
                <a:solidFill>
                  <a:schemeClr val="tx1"/>
                </a:solidFill>
              </a:rPr>
              <a:t>df</a:t>
            </a:r>
            <a:r>
              <a:rPr lang="en-US" dirty="0">
                <a:solidFill>
                  <a:schemeClr val="tx1"/>
                </a:solidFill>
              </a:rPr>
              <a:t>['Orbit'].</a:t>
            </a:r>
            <a:r>
              <a:rPr lang="en-US" dirty="0" err="1">
                <a:solidFill>
                  <a:schemeClr val="tx1"/>
                </a:solidFill>
              </a:rPr>
              <a:t>value_counts</a:t>
            </a:r>
            <a:r>
              <a:rPr lang="en-US" dirty="0">
                <a:solidFill>
                  <a:schemeClr val="tx1"/>
                </a:solidFill>
              </a:rPr>
              <a:t>()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268516" y="2235133"/>
            <a:ext cx="4920342" cy="711200"/>
          </a:xfrm>
          <a:prstGeom prst="roundRect">
            <a:avLst/>
          </a:prstGeom>
          <a:solidFill>
            <a:srgbClr val="FFFF99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Calculate the number of landing outcomes :</a:t>
            </a:r>
          </a:p>
          <a:p>
            <a:pPr algn="ctr"/>
            <a:r>
              <a:rPr lang="en-US" dirty="0" err="1">
                <a:solidFill>
                  <a:schemeClr val="tx1"/>
                </a:solidFill>
              </a:rPr>
              <a:t>landing_outcomes</a:t>
            </a:r>
            <a:r>
              <a:rPr lang="en-US" dirty="0">
                <a:solidFill>
                  <a:schemeClr val="tx1"/>
                </a:solidFill>
              </a:rPr>
              <a:t>= </a:t>
            </a:r>
            <a:r>
              <a:rPr lang="en-US" dirty="0" err="1">
                <a:solidFill>
                  <a:schemeClr val="tx1"/>
                </a:solidFill>
              </a:rPr>
              <a:t>df</a:t>
            </a:r>
            <a:r>
              <a:rPr lang="en-US" dirty="0">
                <a:solidFill>
                  <a:schemeClr val="tx1"/>
                </a:solidFill>
              </a:rPr>
              <a:t>['Outcome'].</a:t>
            </a:r>
            <a:r>
              <a:rPr lang="en-US" dirty="0" err="1">
                <a:solidFill>
                  <a:schemeClr val="tx1"/>
                </a:solidFill>
              </a:rPr>
              <a:t>value_counts</a:t>
            </a:r>
            <a:r>
              <a:rPr lang="en-US" dirty="0">
                <a:solidFill>
                  <a:schemeClr val="tx1"/>
                </a:solidFill>
              </a:rPr>
              <a:t>()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1023256" y="3341850"/>
            <a:ext cx="3577771" cy="3055260"/>
          </a:xfrm>
          <a:prstGeom prst="roundRect">
            <a:avLst/>
          </a:prstGeom>
          <a:solidFill>
            <a:srgbClr val="99FFC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Create a landing outcome label from Outcome column:</a:t>
            </a:r>
            <a:endParaRPr lang="en-US" dirty="0" smtClean="0">
              <a:solidFill>
                <a:schemeClr val="tx1"/>
              </a:solidFill>
            </a:endParaRPr>
          </a:p>
          <a:p>
            <a:pPr algn="ctr"/>
            <a:r>
              <a:rPr lang="en-US" dirty="0" err="1">
                <a:solidFill>
                  <a:schemeClr val="tx1"/>
                </a:solidFill>
              </a:rPr>
              <a:t>landing_class</a:t>
            </a:r>
            <a:r>
              <a:rPr lang="en-US" dirty="0">
                <a:solidFill>
                  <a:schemeClr val="tx1"/>
                </a:solidFill>
              </a:rPr>
              <a:t>= []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for row in </a:t>
            </a:r>
            <a:r>
              <a:rPr lang="en-US" dirty="0" err="1">
                <a:solidFill>
                  <a:schemeClr val="tx1"/>
                </a:solidFill>
              </a:rPr>
              <a:t>df</a:t>
            </a:r>
            <a:r>
              <a:rPr lang="en-US" dirty="0">
                <a:solidFill>
                  <a:schemeClr val="tx1"/>
                </a:solidFill>
              </a:rPr>
              <a:t>['Outcome']: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    if row in </a:t>
            </a:r>
            <a:r>
              <a:rPr lang="en-US" dirty="0" err="1">
                <a:solidFill>
                  <a:schemeClr val="tx1"/>
                </a:solidFill>
              </a:rPr>
              <a:t>bad_outcomes</a:t>
            </a:r>
            <a:r>
              <a:rPr lang="en-US" dirty="0">
                <a:solidFill>
                  <a:schemeClr val="tx1"/>
                </a:solidFill>
              </a:rPr>
              <a:t>: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        </a:t>
            </a:r>
            <a:r>
              <a:rPr lang="en-US" dirty="0" err="1">
                <a:solidFill>
                  <a:schemeClr val="tx1"/>
                </a:solidFill>
              </a:rPr>
              <a:t>landing_class.append</a:t>
            </a:r>
            <a:r>
              <a:rPr lang="en-US" dirty="0">
                <a:solidFill>
                  <a:schemeClr val="tx1"/>
                </a:solidFill>
              </a:rPr>
              <a:t>(0)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    else: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        </a:t>
            </a:r>
            <a:r>
              <a:rPr lang="en-US" dirty="0" err="1">
                <a:solidFill>
                  <a:schemeClr val="tx1"/>
                </a:solidFill>
              </a:rPr>
              <a:t>landing_class.append</a:t>
            </a:r>
            <a:r>
              <a:rPr lang="en-US" dirty="0">
                <a:solidFill>
                  <a:schemeClr val="tx1"/>
                </a:solidFill>
              </a:rPr>
              <a:t>(1)</a:t>
            </a:r>
          </a:p>
          <a:p>
            <a:pPr algn="ctr"/>
            <a:r>
              <a:rPr lang="en-US" dirty="0" err="1">
                <a:solidFill>
                  <a:schemeClr val="tx1"/>
                </a:solidFill>
              </a:rPr>
              <a:t>df</a:t>
            </a:r>
            <a:r>
              <a:rPr lang="en-US" dirty="0">
                <a:solidFill>
                  <a:schemeClr val="tx1"/>
                </a:solidFill>
              </a:rPr>
              <a:t>['Class']=</a:t>
            </a:r>
            <a:r>
              <a:rPr lang="en-US" dirty="0" err="1" smtClean="0">
                <a:solidFill>
                  <a:schemeClr val="tx1"/>
                </a:solidFill>
              </a:rPr>
              <a:t>landing_class</a:t>
            </a:r>
            <a:endParaRPr lang="en-US" dirty="0" smtClean="0">
              <a:solidFill>
                <a:schemeClr val="tx1"/>
              </a:solidFill>
            </a:endParaRPr>
          </a:p>
          <a:p>
            <a:pPr algn="ctr"/>
            <a:r>
              <a:rPr lang="en-US" dirty="0" err="1">
                <a:solidFill>
                  <a:schemeClr val="tx1"/>
                </a:solidFill>
              </a:rPr>
              <a:t>df</a:t>
            </a:r>
            <a:r>
              <a:rPr lang="en-US" dirty="0">
                <a:solidFill>
                  <a:schemeClr val="tx1"/>
                </a:solidFill>
              </a:rPr>
              <a:t>[['Class']].head(8)</a:t>
            </a:r>
            <a:endParaRPr lang="en-US" dirty="0" smtClean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6048530" y="3621328"/>
            <a:ext cx="4165600" cy="638628"/>
          </a:xfrm>
          <a:prstGeom prst="roundRect">
            <a:avLst/>
          </a:prstGeom>
          <a:solidFill>
            <a:srgbClr val="FF9999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Calculate success rate of </a:t>
            </a:r>
            <a:r>
              <a:rPr lang="en-US" dirty="0" err="1" smtClean="0">
                <a:solidFill>
                  <a:schemeClr val="tx1"/>
                </a:solidFill>
              </a:rPr>
              <a:t>landing_class</a:t>
            </a:r>
            <a:r>
              <a:rPr lang="en-US" dirty="0" smtClean="0">
                <a:solidFill>
                  <a:schemeClr val="tx1"/>
                </a:solidFill>
              </a:rPr>
              <a:t> :</a:t>
            </a:r>
          </a:p>
          <a:p>
            <a:pPr algn="ctr"/>
            <a:r>
              <a:rPr lang="en-US" dirty="0" err="1">
                <a:solidFill>
                  <a:schemeClr val="tx1"/>
                </a:solidFill>
              </a:rPr>
              <a:t>df</a:t>
            </a:r>
            <a:r>
              <a:rPr lang="en-US" dirty="0">
                <a:solidFill>
                  <a:schemeClr val="tx1"/>
                </a:solidFill>
              </a:rPr>
              <a:t>["Class"].mean()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6647543" y="4777024"/>
            <a:ext cx="2946400" cy="653143"/>
          </a:xfrm>
          <a:prstGeom prst="roundRect">
            <a:avLst/>
          </a:prstGeom>
          <a:solidFill>
            <a:srgbClr val="CC99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Export the file into .</a:t>
            </a:r>
            <a:r>
              <a:rPr lang="en-US" dirty="0" err="1" smtClean="0">
                <a:solidFill>
                  <a:schemeClr val="tx1"/>
                </a:solidFill>
              </a:rPr>
              <a:t>csv</a:t>
            </a:r>
            <a:r>
              <a:rPr lang="en-US" dirty="0" smtClean="0">
                <a:solidFill>
                  <a:schemeClr val="tx1"/>
                </a:solidFill>
              </a:rPr>
              <a:t> format 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Left Arrow 18"/>
          <p:cNvSpPr/>
          <p:nvPr/>
        </p:nvSpPr>
        <p:spPr>
          <a:xfrm rot="10800000">
            <a:off x="4905829" y="1465942"/>
            <a:ext cx="1142701" cy="246742"/>
          </a:xfrm>
          <a:prstGeom prst="leftArrow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U-Turn Arrow 19"/>
          <p:cNvSpPr/>
          <p:nvPr/>
        </p:nvSpPr>
        <p:spPr>
          <a:xfrm rot="5400000">
            <a:off x="10667721" y="1843038"/>
            <a:ext cx="1320804" cy="566611"/>
          </a:xfrm>
          <a:prstGeom prst="uturnArrow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Left Arrow 20"/>
          <p:cNvSpPr/>
          <p:nvPr/>
        </p:nvSpPr>
        <p:spPr>
          <a:xfrm>
            <a:off x="5188858" y="2540004"/>
            <a:ext cx="699461" cy="246742"/>
          </a:xfrm>
          <a:prstGeom prst="leftArrow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Left Arrow 21"/>
          <p:cNvSpPr/>
          <p:nvPr/>
        </p:nvSpPr>
        <p:spPr>
          <a:xfrm rot="16200000">
            <a:off x="2805849" y="3020719"/>
            <a:ext cx="395517" cy="246744"/>
          </a:xfrm>
          <a:prstGeom prst="leftArrow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Left Arrow 22"/>
          <p:cNvSpPr/>
          <p:nvPr/>
        </p:nvSpPr>
        <p:spPr>
          <a:xfrm rot="10800000">
            <a:off x="4601028" y="3853542"/>
            <a:ext cx="1447501" cy="246742"/>
          </a:xfrm>
          <a:prstGeom prst="leftArrow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Left Arrow 23"/>
          <p:cNvSpPr/>
          <p:nvPr/>
        </p:nvSpPr>
        <p:spPr>
          <a:xfrm rot="16200000">
            <a:off x="7866118" y="4374490"/>
            <a:ext cx="456750" cy="246744"/>
          </a:xfrm>
          <a:prstGeom prst="leftArrow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5606994" y="6007069"/>
            <a:ext cx="6585006" cy="85080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https://github.com/Ritusingh1500/Applied-Data-Science-Capstone-/blob/0b82af432f215898c8eb1bf6630ed0767f5cd197/spacex-Data%20wrangling.ipynb</a:t>
            </a:r>
          </a:p>
        </p:txBody>
      </p:sp>
    </p:spTree>
    <p:extLst>
      <p:ext uri="{BB962C8B-B14F-4D97-AF65-F5344CB8AC3E}">
        <p14:creationId xmlns:p14="http://schemas.microsoft.com/office/powerpoint/2010/main" val="2710015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132116"/>
            <a:ext cx="12192000" cy="5725884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en-US" dirty="0" smtClean="0">
                <a:solidFill>
                  <a:schemeClr val="bg1"/>
                </a:solidFill>
              </a:rPr>
              <a:t>    </a:t>
            </a:r>
            <a:r>
              <a:rPr lang="en-US" u="sng" dirty="0" smtClean="0">
                <a:solidFill>
                  <a:schemeClr val="bg1"/>
                </a:solidFill>
              </a:rPr>
              <a:t>SCATTER PLOT</a:t>
            </a:r>
            <a:r>
              <a:rPr lang="en-US" dirty="0" smtClean="0">
                <a:solidFill>
                  <a:schemeClr val="bg1"/>
                </a:solidFill>
              </a:rPr>
              <a:t>                                                    </a:t>
            </a:r>
            <a:r>
              <a:rPr lang="en-US" u="sng" dirty="0" smtClean="0">
                <a:solidFill>
                  <a:schemeClr val="bg1"/>
                </a:solidFill>
              </a:rPr>
              <a:t>LINE PLOT </a:t>
            </a:r>
          </a:p>
          <a:p>
            <a:pPr marL="457200" indent="-457200">
              <a:buAutoNum type="arabicParenBoth"/>
            </a:pPr>
            <a:r>
              <a:rPr lang="en-US" sz="2000" dirty="0" err="1" smtClean="0">
                <a:solidFill>
                  <a:schemeClr val="bg1"/>
                </a:solidFill>
              </a:rPr>
              <a:t>FlightNumber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vs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PayloadMass</a:t>
            </a:r>
            <a:r>
              <a:rPr lang="en-US" sz="2000" dirty="0" smtClean="0">
                <a:solidFill>
                  <a:schemeClr val="bg1"/>
                </a:solidFill>
              </a:rPr>
              <a:t>                                               (1)   Plot of Launch success yearly trend.</a:t>
            </a:r>
          </a:p>
          <a:p>
            <a:pPr marL="457200" indent="-457200">
              <a:buAutoNum type="arabicParenBoth"/>
            </a:pPr>
            <a:r>
              <a:rPr lang="en-US" sz="2000" dirty="0" err="1">
                <a:solidFill>
                  <a:schemeClr val="bg1"/>
                </a:solidFill>
              </a:rPr>
              <a:t>FlightNumber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vs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LaunchSite</a:t>
            </a:r>
            <a:r>
              <a:rPr lang="en-US" sz="2000" dirty="0" smtClean="0">
                <a:solidFill>
                  <a:schemeClr val="bg1"/>
                </a:solidFill>
              </a:rPr>
              <a:t>  </a:t>
            </a:r>
            <a:r>
              <a:rPr lang="en-US" sz="1400" dirty="0" smtClean="0">
                <a:solidFill>
                  <a:schemeClr val="bg1"/>
                </a:solidFill>
              </a:rPr>
              <a:t>                                                                      </a:t>
            </a:r>
            <a:r>
              <a:rPr lang="en-US" sz="1600" dirty="0" smtClean="0"/>
              <a:t>Line </a:t>
            </a:r>
            <a:r>
              <a:rPr lang="en-US" sz="1600" dirty="0"/>
              <a:t>graphs are used </a:t>
            </a:r>
            <a:r>
              <a:rPr lang="en-US" sz="1600" b="1" dirty="0"/>
              <a:t>to track changes over </a:t>
            </a:r>
            <a:r>
              <a:rPr lang="en-US" sz="1600" b="1" dirty="0" smtClean="0"/>
              <a:t>short and  long </a:t>
            </a:r>
            <a:r>
              <a:rPr lang="en-US" sz="1600" b="1" dirty="0"/>
              <a:t>periods </a:t>
            </a:r>
            <a:r>
              <a:rPr lang="en-US" sz="1600" b="1" dirty="0" smtClean="0"/>
              <a:t>of</a:t>
            </a:r>
            <a:endParaRPr lang="en-US" sz="2400" dirty="0" smtClean="0">
              <a:solidFill>
                <a:schemeClr val="bg1"/>
              </a:solidFill>
            </a:endParaRPr>
          </a:p>
          <a:p>
            <a:pPr marL="457200" indent="-457200">
              <a:buAutoNum type="arabicParenBoth"/>
            </a:pPr>
            <a:r>
              <a:rPr lang="en-US" sz="2000" dirty="0" err="1" smtClean="0">
                <a:solidFill>
                  <a:schemeClr val="bg1"/>
                </a:solidFill>
              </a:rPr>
              <a:t>PayLoad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vs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LaunchSite</a:t>
            </a:r>
            <a:r>
              <a:rPr lang="en-US" sz="2000" dirty="0" smtClean="0">
                <a:solidFill>
                  <a:schemeClr val="bg1"/>
                </a:solidFill>
              </a:rPr>
              <a:t>                                                             </a:t>
            </a:r>
            <a:r>
              <a:rPr lang="en-US" sz="1600" dirty="0" smtClean="0"/>
              <a:t>time.</a:t>
            </a:r>
            <a:endParaRPr lang="en-US" sz="2000" dirty="0" smtClean="0"/>
          </a:p>
          <a:p>
            <a:pPr marL="457200" indent="-457200">
              <a:buAutoNum type="arabicParenBoth"/>
            </a:pPr>
            <a:r>
              <a:rPr lang="en-US" sz="2000" dirty="0" err="1" smtClean="0">
                <a:solidFill>
                  <a:schemeClr val="bg1"/>
                </a:solidFill>
              </a:rPr>
              <a:t>FlightNumber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vs</a:t>
            </a:r>
            <a:r>
              <a:rPr lang="en-US" sz="2000" dirty="0" smtClean="0">
                <a:solidFill>
                  <a:schemeClr val="bg1"/>
                </a:solidFill>
              </a:rPr>
              <a:t> Orbit</a:t>
            </a:r>
          </a:p>
          <a:p>
            <a:pPr marL="457200" indent="-457200">
              <a:buAutoNum type="arabicParenBoth"/>
            </a:pPr>
            <a:r>
              <a:rPr lang="en-US" sz="2000" dirty="0" err="1" smtClean="0">
                <a:solidFill>
                  <a:schemeClr val="bg1"/>
                </a:solidFill>
              </a:rPr>
              <a:t>PayLoad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vs</a:t>
            </a:r>
            <a:r>
              <a:rPr lang="en-US" sz="2000" dirty="0" smtClean="0">
                <a:solidFill>
                  <a:schemeClr val="bg1"/>
                </a:solidFill>
              </a:rPr>
              <a:t> Orbit</a:t>
            </a:r>
          </a:p>
          <a:p>
            <a:pPr marL="0" indent="0">
              <a:buNone/>
            </a:pPr>
            <a:r>
              <a:rPr lang="en-US" sz="1600" dirty="0"/>
              <a:t>A scatter diagram </a:t>
            </a:r>
            <a:r>
              <a:rPr lang="en-US" sz="1600" b="1" dirty="0"/>
              <a:t>visualizes the relationship between </a:t>
            </a:r>
            <a:endParaRPr lang="en-US" sz="1600" b="1" dirty="0" smtClean="0"/>
          </a:p>
          <a:p>
            <a:pPr marL="0" indent="0">
              <a:buNone/>
            </a:pPr>
            <a:r>
              <a:rPr lang="en-US" sz="1600" b="1" dirty="0" smtClean="0"/>
              <a:t>two variables and how they are correlated</a:t>
            </a:r>
            <a:r>
              <a:rPr lang="en-US" sz="1600" dirty="0" smtClean="0"/>
              <a:t>.</a:t>
            </a:r>
          </a:p>
          <a:p>
            <a:pPr marL="0" indent="0">
              <a:buNone/>
            </a:pPr>
            <a:r>
              <a:rPr lang="en-US" sz="1600" dirty="0" smtClean="0"/>
              <a:t> </a:t>
            </a:r>
            <a:r>
              <a:rPr lang="en-US" sz="1600" dirty="0"/>
              <a:t>A scatter diagram is one of the best tools </a:t>
            </a:r>
            <a:r>
              <a:rPr lang="en-US" sz="1600" dirty="0" smtClean="0"/>
              <a:t>for</a:t>
            </a:r>
          </a:p>
          <a:p>
            <a:pPr marL="0" indent="0">
              <a:buNone/>
            </a:pPr>
            <a:r>
              <a:rPr lang="en-US" sz="1600" dirty="0" smtClean="0"/>
              <a:t>Large data and to show </a:t>
            </a:r>
            <a:r>
              <a:rPr lang="en-US" sz="1600" dirty="0"/>
              <a:t>a non-linear </a:t>
            </a:r>
            <a:r>
              <a:rPr lang="en-US" sz="1600" dirty="0" smtClean="0"/>
              <a:t>pattern .</a:t>
            </a:r>
            <a:endParaRPr lang="en-US" sz="1600" dirty="0"/>
          </a:p>
          <a:p>
            <a:pPr marL="0" indent="0">
              <a:buNone/>
            </a:pPr>
            <a:r>
              <a:rPr lang="en-US" sz="2000" dirty="0"/>
              <a:t> </a:t>
            </a:r>
            <a:r>
              <a:rPr lang="en-US" sz="2000" dirty="0" smtClean="0"/>
              <a:t>   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u="sng" dirty="0" smtClean="0">
                <a:solidFill>
                  <a:schemeClr val="bg1"/>
                </a:solidFill>
              </a:rPr>
              <a:t>BAR PLOT</a:t>
            </a:r>
          </a:p>
          <a:p>
            <a:pPr marL="457200" indent="-457200">
              <a:buAutoNum type="arabicParenBoth"/>
            </a:pPr>
            <a:r>
              <a:rPr lang="en-US" sz="2000" dirty="0" smtClean="0">
                <a:solidFill>
                  <a:schemeClr val="bg1"/>
                </a:solidFill>
              </a:rPr>
              <a:t>Success Rate </a:t>
            </a:r>
            <a:r>
              <a:rPr lang="en-US" sz="2000" dirty="0" err="1" smtClean="0">
                <a:solidFill>
                  <a:schemeClr val="bg1"/>
                </a:solidFill>
              </a:rPr>
              <a:t>vs</a:t>
            </a:r>
            <a:r>
              <a:rPr lang="en-US" sz="2000" dirty="0" smtClean="0">
                <a:solidFill>
                  <a:schemeClr val="bg1"/>
                </a:solidFill>
              </a:rPr>
              <a:t> Orbit</a:t>
            </a:r>
          </a:p>
          <a:p>
            <a:pPr marL="0" indent="0">
              <a:buNone/>
            </a:pPr>
            <a:r>
              <a:rPr lang="en-US" sz="1400" dirty="0" smtClean="0"/>
              <a:t>The </a:t>
            </a:r>
            <a:r>
              <a:rPr lang="en-US" sz="1400" dirty="0"/>
              <a:t>bar graph </a:t>
            </a:r>
            <a:r>
              <a:rPr lang="en-US" sz="1400" b="1" dirty="0"/>
              <a:t>helps to compare the </a:t>
            </a:r>
            <a:r>
              <a:rPr lang="en-US" sz="1400" b="1" dirty="0" smtClean="0"/>
              <a:t>different</a:t>
            </a:r>
          </a:p>
          <a:p>
            <a:pPr marL="0" indent="0">
              <a:buNone/>
            </a:pPr>
            <a:r>
              <a:rPr lang="en-US" sz="1400" b="1" dirty="0" smtClean="0"/>
              <a:t> </a:t>
            </a:r>
            <a:r>
              <a:rPr lang="en-US" sz="1400" b="1" dirty="0"/>
              <a:t>sets of data among different groups easily</a:t>
            </a:r>
            <a:r>
              <a:rPr lang="en-US" sz="1400" dirty="0"/>
              <a:t>.</a:t>
            </a:r>
            <a:endParaRPr lang="en-US" sz="1400" dirty="0" smtClean="0"/>
          </a:p>
          <a:p>
            <a:pPr marL="0" indent="0">
              <a:buNone/>
            </a:pPr>
            <a:endParaRPr lang="en-US" u="sng" dirty="0" smtClean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3" name="Title 1">
            <a:extLst>
              <a:ext uri="{FF2B5EF4-FFF2-40B4-BE49-F238E27FC236}">
                <a16:creationId xmlns=""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2192000" cy="113211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sz="4800" dirty="0" smtClean="0">
                <a:solidFill>
                  <a:schemeClr val="tx1"/>
                </a:solidFill>
                <a:latin typeface="Abadi"/>
              </a:rPr>
              <a:t>                     </a:t>
            </a:r>
            <a:r>
              <a:rPr lang="en-US" sz="4800" dirty="0" smtClean="0">
                <a:solidFill>
                  <a:schemeClr val="bg1"/>
                </a:solidFill>
                <a:latin typeface="Abadi"/>
              </a:rPr>
              <a:t>EDA </a:t>
            </a:r>
            <a:r>
              <a:rPr lang="en-US" sz="4800" dirty="0">
                <a:solidFill>
                  <a:schemeClr val="bg1"/>
                </a:solidFill>
                <a:latin typeface="Abadi"/>
              </a:rPr>
              <a:t>with Data Visualization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4599" y="1465944"/>
            <a:ext cx="2151743" cy="215174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4885" y="4579258"/>
            <a:ext cx="2035629" cy="203562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8885" y="2656115"/>
            <a:ext cx="1923143" cy="192314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604000" y="6168571"/>
            <a:ext cx="5588000" cy="689429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https://github.com/Ritusingh1500/Applied-Data-Science-Capstone-/blob/874803ce50c6ddbe151700719a3d6ea5ebc6860d/eda-dataviz.ipynb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016002"/>
            <a:ext cx="12192000" cy="5841998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Performed SLQ queries to find insights of dataset.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Following are the queries asked :</a:t>
            </a:r>
          </a:p>
          <a:p>
            <a:pPr marL="457200" indent="-457200">
              <a:lnSpc>
                <a:spcPct val="100000"/>
              </a:lnSpc>
              <a:spcBef>
                <a:spcPts val="1400"/>
              </a:spcBef>
              <a:buAutoNum type="arabicParenBoth"/>
            </a:pPr>
            <a:r>
              <a:rPr lang="en-US" sz="1400" dirty="0" smtClean="0">
                <a:solidFill>
                  <a:schemeClr val="bg1"/>
                </a:solidFill>
                <a:latin typeface="Abadi"/>
              </a:rPr>
              <a:t>Display </a:t>
            </a:r>
            <a:r>
              <a:rPr lang="en-US" sz="1400" dirty="0">
                <a:solidFill>
                  <a:schemeClr val="bg1"/>
                </a:solidFill>
                <a:latin typeface="Abadi"/>
              </a:rPr>
              <a:t>the names of the unique launch sites  in the space </a:t>
            </a:r>
            <a:r>
              <a:rPr lang="en-US" sz="1400" dirty="0" smtClean="0">
                <a:solidFill>
                  <a:schemeClr val="bg1"/>
                </a:solidFill>
                <a:latin typeface="Abadi"/>
              </a:rPr>
              <a:t>mission.</a:t>
            </a:r>
          </a:p>
          <a:p>
            <a:pPr marL="457200" indent="-457200">
              <a:lnSpc>
                <a:spcPct val="100000"/>
              </a:lnSpc>
              <a:spcBef>
                <a:spcPts val="1400"/>
              </a:spcBef>
              <a:buAutoNum type="arabicParenBoth"/>
            </a:pPr>
            <a:r>
              <a:rPr lang="en-US" sz="1400" dirty="0" smtClean="0">
                <a:solidFill>
                  <a:schemeClr val="bg1"/>
                </a:solidFill>
                <a:latin typeface="Abadi"/>
              </a:rPr>
              <a:t>Display </a:t>
            </a:r>
            <a:r>
              <a:rPr lang="en-US" sz="1400" dirty="0">
                <a:solidFill>
                  <a:schemeClr val="bg1"/>
                </a:solidFill>
                <a:latin typeface="Abadi"/>
              </a:rPr>
              <a:t>5 records where launch sites begin with the string </a:t>
            </a:r>
            <a:r>
              <a:rPr lang="en-US" sz="1400" dirty="0" smtClean="0">
                <a:solidFill>
                  <a:schemeClr val="bg1"/>
                </a:solidFill>
                <a:latin typeface="Abadi"/>
              </a:rPr>
              <a:t>'CCA‘.</a:t>
            </a:r>
          </a:p>
          <a:p>
            <a:pPr marL="457200" indent="-457200">
              <a:lnSpc>
                <a:spcPct val="100000"/>
              </a:lnSpc>
              <a:spcBef>
                <a:spcPts val="1400"/>
              </a:spcBef>
              <a:buAutoNum type="arabicParenBoth"/>
            </a:pPr>
            <a:r>
              <a:rPr lang="en-US" sz="1400" dirty="0" smtClean="0">
                <a:solidFill>
                  <a:schemeClr val="bg1"/>
                </a:solidFill>
                <a:latin typeface="Abadi"/>
              </a:rPr>
              <a:t>Display </a:t>
            </a:r>
            <a:r>
              <a:rPr lang="en-US" sz="1400" dirty="0">
                <a:solidFill>
                  <a:schemeClr val="bg1"/>
                </a:solidFill>
                <a:latin typeface="Abadi"/>
              </a:rPr>
              <a:t>the total payload mass carried by boosters launched by NASA (CRS</a:t>
            </a:r>
            <a:r>
              <a:rPr lang="en-US" sz="1400" dirty="0" smtClean="0">
                <a:solidFill>
                  <a:schemeClr val="bg1"/>
                </a:solidFill>
                <a:latin typeface="Abadi"/>
              </a:rPr>
              <a:t>)</a:t>
            </a:r>
          </a:p>
          <a:p>
            <a:pPr marL="457200" indent="-457200">
              <a:lnSpc>
                <a:spcPct val="100000"/>
              </a:lnSpc>
              <a:spcBef>
                <a:spcPts val="1400"/>
              </a:spcBef>
              <a:buAutoNum type="arabicParenBoth"/>
            </a:pPr>
            <a:r>
              <a:rPr lang="en-US" sz="1400" dirty="0" smtClean="0">
                <a:solidFill>
                  <a:schemeClr val="bg1"/>
                </a:solidFill>
                <a:latin typeface="Abadi"/>
              </a:rPr>
              <a:t>Display </a:t>
            </a:r>
            <a:r>
              <a:rPr lang="en-US" sz="1400" dirty="0">
                <a:solidFill>
                  <a:schemeClr val="bg1"/>
                </a:solidFill>
                <a:latin typeface="Abadi"/>
              </a:rPr>
              <a:t>average payload mass carried by booster version F9 </a:t>
            </a:r>
            <a:r>
              <a:rPr lang="en-US" sz="1400" dirty="0" smtClean="0">
                <a:solidFill>
                  <a:schemeClr val="bg1"/>
                </a:solidFill>
                <a:latin typeface="Abadi"/>
              </a:rPr>
              <a:t>v1.1</a:t>
            </a:r>
          </a:p>
          <a:p>
            <a:pPr marL="457200" indent="-457200">
              <a:lnSpc>
                <a:spcPct val="100000"/>
              </a:lnSpc>
              <a:spcBef>
                <a:spcPts val="1400"/>
              </a:spcBef>
              <a:buAutoNum type="arabicParenBoth"/>
            </a:pPr>
            <a:r>
              <a:rPr lang="en-US" sz="1400" dirty="0" smtClean="0">
                <a:solidFill>
                  <a:schemeClr val="bg1"/>
                </a:solidFill>
                <a:latin typeface="Abadi"/>
              </a:rPr>
              <a:t>List </a:t>
            </a:r>
            <a:r>
              <a:rPr lang="en-US" sz="1400" dirty="0">
                <a:solidFill>
                  <a:schemeClr val="bg1"/>
                </a:solidFill>
                <a:latin typeface="Abadi"/>
              </a:rPr>
              <a:t>the date when the first </a:t>
            </a:r>
            <a:r>
              <a:rPr lang="en-US" sz="1400" dirty="0" err="1">
                <a:solidFill>
                  <a:schemeClr val="bg1"/>
                </a:solidFill>
                <a:latin typeface="Abadi"/>
              </a:rPr>
              <a:t>succesful</a:t>
            </a:r>
            <a:r>
              <a:rPr lang="en-US" sz="1400" dirty="0">
                <a:solidFill>
                  <a:schemeClr val="bg1"/>
                </a:solidFill>
                <a:latin typeface="Abadi"/>
              </a:rPr>
              <a:t> landing outcome in ground pad was </a:t>
            </a:r>
            <a:r>
              <a:rPr lang="en-US" sz="1400" dirty="0" err="1">
                <a:solidFill>
                  <a:schemeClr val="bg1"/>
                </a:solidFill>
                <a:latin typeface="Abadi"/>
              </a:rPr>
              <a:t>acheived</a:t>
            </a:r>
            <a:r>
              <a:rPr lang="en-US" sz="1400" dirty="0" smtClean="0">
                <a:solidFill>
                  <a:schemeClr val="bg1"/>
                </a:solidFill>
                <a:latin typeface="Abadi"/>
              </a:rPr>
              <a:t>.</a:t>
            </a:r>
          </a:p>
          <a:p>
            <a:pPr marL="457200" indent="-457200">
              <a:lnSpc>
                <a:spcPct val="100000"/>
              </a:lnSpc>
              <a:spcBef>
                <a:spcPts val="1400"/>
              </a:spcBef>
              <a:buAutoNum type="arabicParenBoth"/>
            </a:pPr>
            <a:r>
              <a:rPr lang="en-US" sz="1400" dirty="0">
                <a:solidFill>
                  <a:schemeClr val="bg1"/>
                </a:solidFill>
                <a:latin typeface="Abadi"/>
              </a:rPr>
              <a:t>List the names of the boosters which have success in drone ship and have payload mass greater than 4000 but less than </a:t>
            </a:r>
            <a:r>
              <a:rPr lang="en-US" sz="1400" dirty="0" smtClean="0">
                <a:solidFill>
                  <a:schemeClr val="bg1"/>
                </a:solidFill>
                <a:latin typeface="Abadi"/>
              </a:rPr>
              <a:t>6000</a:t>
            </a:r>
          </a:p>
          <a:p>
            <a:pPr marL="457200" indent="-457200">
              <a:lnSpc>
                <a:spcPct val="100000"/>
              </a:lnSpc>
              <a:spcBef>
                <a:spcPts val="1400"/>
              </a:spcBef>
              <a:buAutoNum type="arabicParenBoth"/>
            </a:pPr>
            <a:r>
              <a:rPr lang="en-US" sz="1400" dirty="0">
                <a:solidFill>
                  <a:schemeClr val="bg1"/>
                </a:solidFill>
                <a:latin typeface="Abadi"/>
              </a:rPr>
              <a:t>List the total number of successful and failure mission </a:t>
            </a:r>
            <a:r>
              <a:rPr lang="en-US" sz="1400" dirty="0" smtClean="0">
                <a:solidFill>
                  <a:schemeClr val="bg1"/>
                </a:solidFill>
                <a:latin typeface="Abadi"/>
              </a:rPr>
              <a:t>outcomes</a:t>
            </a:r>
          </a:p>
          <a:p>
            <a:pPr marL="457200" indent="-457200">
              <a:lnSpc>
                <a:spcPct val="100000"/>
              </a:lnSpc>
              <a:spcBef>
                <a:spcPts val="1400"/>
              </a:spcBef>
              <a:buAutoNum type="arabicParenBoth"/>
            </a:pPr>
            <a:r>
              <a:rPr lang="en-US" sz="1400" dirty="0">
                <a:solidFill>
                  <a:schemeClr val="bg1"/>
                </a:solidFill>
                <a:latin typeface="Abadi"/>
              </a:rPr>
              <a:t>List the   names of the </a:t>
            </a:r>
            <a:r>
              <a:rPr lang="en-US" sz="1400" dirty="0" err="1">
                <a:solidFill>
                  <a:schemeClr val="bg1"/>
                </a:solidFill>
                <a:latin typeface="Abadi"/>
              </a:rPr>
              <a:t>booster_versions</a:t>
            </a:r>
            <a:r>
              <a:rPr lang="en-US" sz="1400" dirty="0">
                <a:solidFill>
                  <a:schemeClr val="bg1"/>
                </a:solidFill>
                <a:latin typeface="Abadi"/>
              </a:rPr>
              <a:t> which have carried the maximum payload mass. Use a </a:t>
            </a:r>
            <a:r>
              <a:rPr lang="en-US" sz="1400" dirty="0" err="1" smtClean="0">
                <a:solidFill>
                  <a:schemeClr val="bg1"/>
                </a:solidFill>
                <a:latin typeface="Abadi"/>
              </a:rPr>
              <a:t>subquery</a:t>
            </a:r>
            <a:endParaRPr lang="en-US" sz="1400" dirty="0" smtClean="0">
              <a:solidFill>
                <a:schemeClr val="bg1"/>
              </a:solidFill>
              <a:latin typeface="Abadi"/>
            </a:endParaRPr>
          </a:p>
          <a:p>
            <a:pPr marL="457200" indent="-457200">
              <a:lnSpc>
                <a:spcPct val="100000"/>
              </a:lnSpc>
              <a:spcBef>
                <a:spcPts val="1400"/>
              </a:spcBef>
              <a:buAutoNum type="arabicParenBoth"/>
            </a:pPr>
            <a:r>
              <a:rPr lang="en-US" sz="1400" dirty="0">
                <a:solidFill>
                  <a:schemeClr val="bg1"/>
                </a:solidFill>
                <a:latin typeface="Abadi"/>
              </a:rPr>
              <a:t>Rank the  count of  successful </a:t>
            </a:r>
            <a:r>
              <a:rPr lang="en-US" sz="1400" dirty="0" err="1">
                <a:solidFill>
                  <a:schemeClr val="bg1"/>
                </a:solidFill>
                <a:latin typeface="Abadi"/>
              </a:rPr>
              <a:t>landing_outcomes</a:t>
            </a:r>
            <a:r>
              <a:rPr lang="en-US" sz="1400" dirty="0">
                <a:solidFill>
                  <a:schemeClr val="bg1"/>
                </a:solidFill>
                <a:latin typeface="Abadi"/>
              </a:rPr>
              <a:t> between the date 04-06-2010 and 20-03-2017 in descending order</a:t>
            </a:r>
            <a:r>
              <a:rPr lang="en-US" sz="1400" dirty="0" smtClean="0">
                <a:solidFill>
                  <a:schemeClr val="bg1"/>
                </a:solidFill>
                <a:latin typeface="Abadi"/>
              </a:rPr>
              <a:t>.</a:t>
            </a:r>
          </a:p>
          <a:p>
            <a:pPr marL="457200" indent="-457200">
              <a:lnSpc>
                <a:spcPct val="100000"/>
              </a:lnSpc>
              <a:spcBef>
                <a:spcPts val="1400"/>
              </a:spcBef>
              <a:buAutoNum type="arabicParenBoth"/>
            </a:pPr>
            <a:r>
              <a:rPr lang="en-US" sz="1400" dirty="0">
                <a:solidFill>
                  <a:schemeClr val="bg1"/>
                </a:solidFill>
                <a:latin typeface="Abadi"/>
              </a:rPr>
              <a:t>List the records which will display the month names, failure </a:t>
            </a:r>
            <a:r>
              <a:rPr lang="en-US" sz="1400" dirty="0" err="1">
                <a:solidFill>
                  <a:schemeClr val="bg1"/>
                </a:solidFill>
                <a:latin typeface="Abadi"/>
              </a:rPr>
              <a:t>landing_outcomes</a:t>
            </a:r>
            <a:r>
              <a:rPr lang="en-US" sz="1400" dirty="0">
                <a:solidFill>
                  <a:schemeClr val="bg1"/>
                </a:solidFill>
                <a:latin typeface="Abadi"/>
              </a:rPr>
              <a:t> in drone ship ,booster versions, </a:t>
            </a:r>
            <a:r>
              <a:rPr lang="en-US" sz="1400" dirty="0" err="1">
                <a:solidFill>
                  <a:schemeClr val="bg1"/>
                </a:solidFill>
                <a:latin typeface="Abadi"/>
              </a:rPr>
              <a:t>launch_site</a:t>
            </a:r>
            <a:r>
              <a:rPr lang="en-US" sz="1400" dirty="0">
                <a:solidFill>
                  <a:schemeClr val="bg1"/>
                </a:solidFill>
                <a:latin typeface="Abadi"/>
              </a:rPr>
              <a:t> for the months in year 2015.</a:t>
            </a:r>
            <a:endParaRPr lang="en-US" sz="1400" dirty="0" smtClean="0">
              <a:solidFill>
                <a:schemeClr val="bg1"/>
              </a:solidFill>
              <a:latin typeface="Abadi"/>
            </a:endParaRPr>
          </a:p>
          <a:p>
            <a:pPr marL="457200" indent="-457200">
              <a:lnSpc>
                <a:spcPct val="100000"/>
              </a:lnSpc>
              <a:spcBef>
                <a:spcPts val="1400"/>
              </a:spcBef>
              <a:buAutoNum type="arabicParenBoth"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=""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2192000" cy="1016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sz="5400" dirty="0" smtClean="0">
                <a:solidFill>
                  <a:schemeClr val="tx1"/>
                </a:solidFill>
                <a:latin typeface="Abadi"/>
              </a:rPr>
              <a:t>                             </a:t>
            </a:r>
            <a:r>
              <a:rPr lang="en-US" sz="5400" dirty="0" smtClean="0">
                <a:solidFill>
                  <a:schemeClr val="bg1"/>
                </a:solidFill>
                <a:latin typeface="Abadi"/>
              </a:rPr>
              <a:t>EDA </a:t>
            </a:r>
            <a:r>
              <a:rPr lang="en-US" sz="5400" dirty="0">
                <a:solidFill>
                  <a:schemeClr val="bg1"/>
                </a:solidFill>
                <a:latin typeface="Abadi"/>
              </a:rPr>
              <a:t>with SQL</a:t>
            </a:r>
            <a:endParaRPr lang="en-US" sz="5400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5021" y="1170549"/>
            <a:ext cx="4516047" cy="254102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078828" y="6427211"/>
            <a:ext cx="6113172" cy="430789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https://github.com/Ritusingh1500/Applied-Data-Science-Capstone-/blob/f2adf5c03d8e535f7a319b7b18477aa3b8e39965/eda-sql-coursera_sqllite%20(1).ipynb</a:t>
            </a: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030310"/>
            <a:ext cx="12192000" cy="5827690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>
            <a:normAutofit lnSpcReduction="10000"/>
          </a:bodyPr>
          <a:lstStyle/>
          <a:p>
            <a:r>
              <a:rPr lang="en-US" sz="1900" dirty="0" smtClean="0">
                <a:latin typeface="Abadi" panose="020B0604020104020204"/>
              </a:rPr>
              <a:t>The launch success rate depend on the location and proximities of a launch site, i.e., the initial position of rocket trajectories. Finding an optimal location for building a launch site certainly involves many factors and we could discover some of the factors by analyzing the existing launch site locations. Hence we perform interactive visual analytics using Folium.</a:t>
            </a:r>
          </a:p>
          <a:p>
            <a:r>
              <a:rPr lang="en-US" sz="1900" dirty="0">
                <a:latin typeface="Abadi" panose="020B0604020104020204"/>
              </a:rPr>
              <a:t>Folium provides the </a:t>
            </a:r>
            <a:r>
              <a:rPr lang="en-US" sz="1900" b="1" dirty="0" err="1" smtClean="0">
                <a:latin typeface="Abadi" panose="020B0604020104020204"/>
              </a:rPr>
              <a:t>folium.Map</a:t>
            </a:r>
            <a:r>
              <a:rPr lang="en-US" sz="1900" b="1" dirty="0" smtClean="0">
                <a:latin typeface="Abadi" panose="020B0604020104020204"/>
              </a:rPr>
              <a:t>( ) </a:t>
            </a:r>
            <a:r>
              <a:rPr lang="en-US" sz="1900" dirty="0" smtClean="0">
                <a:latin typeface="Abadi" panose="020B0604020104020204"/>
              </a:rPr>
              <a:t>class </a:t>
            </a:r>
            <a:r>
              <a:rPr lang="en-US" sz="1900" dirty="0">
                <a:latin typeface="Abadi" panose="020B0604020104020204"/>
              </a:rPr>
              <a:t>which </a:t>
            </a:r>
            <a:r>
              <a:rPr lang="en-US" sz="1900" dirty="0" smtClean="0">
                <a:latin typeface="Abadi" panose="020B0604020104020204"/>
              </a:rPr>
              <a:t>takes site’s </a:t>
            </a:r>
            <a:r>
              <a:rPr lang="en-US" sz="1900" dirty="0">
                <a:latin typeface="Abadi" panose="020B0604020104020204"/>
              </a:rPr>
              <a:t>location </a:t>
            </a:r>
            <a:r>
              <a:rPr lang="en-US" sz="1900" dirty="0" smtClean="0">
                <a:latin typeface="Abadi" panose="020B0604020104020204"/>
              </a:rPr>
              <a:t>parameter in </a:t>
            </a:r>
            <a:r>
              <a:rPr lang="en-US" sz="1900" dirty="0">
                <a:latin typeface="Abadi" panose="020B0604020104020204"/>
              </a:rPr>
              <a:t>terms of latitude and longitude and generates a map around </a:t>
            </a:r>
            <a:r>
              <a:rPr lang="en-US" sz="1900" dirty="0" smtClean="0">
                <a:latin typeface="Abadi" panose="020B0604020104020204"/>
              </a:rPr>
              <a:t>it.</a:t>
            </a:r>
          </a:p>
          <a:p>
            <a:r>
              <a:rPr lang="en-US" sz="1900" dirty="0" smtClean="0">
                <a:latin typeface="Abadi" panose="020B0604020104020204"/>
              </a:rPr>
              <a:t> </a:t>
            </a:r>
            <a:r>
              <a:rPr lang="en-US" sz="1900" b="1" dirty="0" err="1" smtClean="0">
                <a:latin typeface="Abadi" panose="020B0604020104020204"/>
              </a:rPr>
              <a:t>folium.Circle</a:t>
            </a:r>
            <a:r>
              <a:rPr lang="en-US" sz="1900" b="1" dirty="0" smtClean="0">
                <a:latin typeface="Abadi" panose="020B0604020104020204"/>
              </a:rPr>
              <a:t>( ) </a:t>
            </a:r>
            <a:r>
              <a:rPr lang="en-US" sz="1900" dirty="0" smtClean="0">
                <a:latin typeface="Abadi" panose="020B0604020104020204"/>
              </a:rPr>
              <a:t>class is used to add a highlighted circle area with a text label on a specific coordinate.</a:t>
            </a:r>
          </a:p>
          <a:p>
            <a:r>
              <a:rPr lang="en-US" sz="1900" b="1" dirty="0" err="1" smtClean="0">
                <a:latin typeface="Abadi" panose="020B0604020104020204"/>
              </a:rPr>
              <a:t>folium.Marker</a:t>
            </a:r>
            <a:r>
              <a:rPr lang="en-US" sz="1900" b="1" dirty="0" smtClean="0">
                <a:latin typeface="Abadi" panose="020B0604020104020204"/>
              </a:rPr>
              <a:t>( ) </a:t>
            </a:r>
            <a:r>
              <a:rPr lang="en-US" sz="1900" dirty="0" smtClean="0">
                <a:latin typeface="Abadi" panose="020B0604020104020204"/>
              </a:rPr>
              <a:t>class is used to mark specific locations. We used marker for all launch records like green marker for successful launch and red marker for unsuccessful launch.</a:t>
            </a:r>
          </a:p>
          <a:p>
            <a:r>
              <a:rPr lang="en-US" sz="1900" b="1" dirty="0" err="1" smtClean="0">
                <a:latin typeface="Abadi" panose="020B0604020104020204"/>
              </a:rPr>
              <a:t>Folium.MarkerCluster</a:t>
            </a:r>
            <a:r>
              <a:rPr lang="en-US" sz="1900" b="1" dirty="0" smtClean="0">
                <a:latin typeface="Abadi" panose="020B0604020104020204"/>
              </a:rPr>
              <a:t>( ) </a:t>
            </a:r>
            <a:r>
              <a:rPr lang="en-US" sz="1900" dirty="0" smtClean="0">
                <a:latin typeface="Abadi" panose="020B0604020104020204"/>
              </a:rPr>
              <a:t>class is used to simplify a map </a:t>
            </a:r>
            <a:r>
              <a:rPr lang="en-US" sz="1900" dirty="0">
                <a:latin typeface="Abadi" panose="020B0604020104020204"/>
              </a:rPr>
              <a:t>containing many </a:t>
            </a:r>
            <a:r>
              <a:rPr lang="en-US" sz="1900" dirty="0" smtClean="0">
                <a:latin typeface="Abadi" panose="020B0604020104020204"/>
              </a:rPr>
              <a:t>markers  having </a:t>
            </a:r>
            <a:r>
              <a:rPr lang="en-US" sz="1900" dirty="0">
                <a:latin typeface="Abadi" panose="020B0604020104020204"/>
              </a:rPr>
              <a:t>the same coordinate</a:t>
            </a:r>
            <a:r>
              <a:rPr lang="en-US" sz="1900" dirty="0" smtClean="0">
                <a:latin typeface="Abadi" panose="020B0604020104020204"/>
              </a:rPr>
              <a:t>.</a:t>
            </a:r>
          </a:p>
          <a:p>
            <a:r>
              <a:rPr lang="en-US" sz="1900" dirty="0" smtClean="0">
                <a:latin typeface="Abadi" panose="020B0604020104020204"/>
              </a:rPr>
              <a:t>Added `</a:t>
            </a:r>
            <a:r>
              <a:rPr lang="en-US" sz="1900" b="1" dirty="0" err="1" smtClean="0">
                <a:latin typeface="Abadi" panose="020B0604020104020204"/>
              </a:rPr>
              <a:t>MousePosition</a:t>
            </a:r>
            <a:r>
              <a:rPr lang="en-US" sz="1900" dirty="0">
                <a:latin typeface="Abadi" panose="020B0604020104020204"/>
              </a:rPr>
              <a:t>` on the map to get coordinate for a mouse over a point </a:t>
            </a:r>
            <a:r>
              <a:rPr lang="en-US" sz="1900" dirty="0" smtClean="0">
                <a:latin typeface="Abadi" panose="020B0604020104020204"/>
              </a:rPr>
              <a:t>on </a:t>
            </a:r>
            <a:r>
              <a:rPr lang="en-US" sz="1900" dirty="0">
                <a:latin typeface="Abadi" panose="020B0604020104020204"/>
              </a:rPr>
              <a:t>the </a:t>
            </a:r>
            <a:r>
              <a:rPr lang="en-US" sz="1900" dirty="0" smtClean="0">
                <a:latin typeface="Abadi" panose="020B0604020104020204"/>
              </a:rPr>
              <a:t>map.</a:t>
            </a:r>
            <a:endParaRPr lang="en-US" sz="1900" dirty="0">
              <a:latin typeface="Abadi" panose="020B0604020104020204"/>
            </a:endParaRPr>
          </a:p>
          <a:p>
            <a:r>
              <a:rPr lang="en-US" sz="1900" dirty="0" smtClean="0">
                <a:latin typeface="Abadi" panose="020B0604020104020204"/>
              </a:rPr>
              <a:t> We can use markers to specific certain locations like hospitals , Police stations, schools etc.</a:t>
            </a:r>
          </a:p>
          <a:p>
            <a:pPr marL="0" indent="0">
              <a:buNone/>
            </a:pPr>
            <a:r>
              <a:rPr lang="en-US" sz="1800" dirty="0" smtClean="0">
                <a:latin typeface="Abadi" panose="020B0604020104020204"/>
              </a:rPr>
              <a:t> </a:t>
            </a:r>
            <a:r>
              <a:rPr lang="en-US" sz="1900" dirty="0" smtClean="0">
                <a:latin typeface="Abadi" panose="020B0604020104020204"/>
              </a:rPr>
              <a:t>                                   </a:t>
            </a:r>
            <a:endParaRPr lang="en-US" sz="1800" dirty="0" smtClean="0">
              <a:latin typeface="Abadi" panose="020B0604020104020204"/>
            </a:endParaRPr>
          </a:p>
          <a:p>
            <a:pPr marL="0" indent="0">
              <a:buNone/>
            </a:pPr>
            <a:r>
              <a:rPr lang="en-US" sz="1800" dirty="0">
                <a:latin typeface="Abadi" panose="020B0604020104020204"/>
              </a:rPr>
              <a:t> </a:t>
            </a:r>
            <a:r>
              <a:rPr lang="en-US" sz="1800" dirty="0" smtClean="0">
                <a:latin typeface="Abadi" panose="020B0604020104020204"/>
              </a:rPr>
              <a:t>                                                                                                                                                                              </a:t>
            </a:r>
            <a:endParaRPr lang="en-US" sz="1800" dirty="0">
              <a:latin typeface="Abadi" panose="020B0604020104020204"/>
            </a:endParaRPr>
          </a:p>
          <a:p>
            <a:pPr marL="0" indent="0">
              <a:buNone/>
            </a:pPr>
            <a:r>
              <a:rPr lang="en-US" sz="1800" dirty="0" smtClean="0">
                <a:latin typeface="Abadi" panose="020B0604020104020204"/>
              </a:rPr>
              <a:t>                                                                                                                  </a:t>
            </a:r>
            <a:r>
              <a:rPr lang="en-US" sz="1800" dirty="0" smtClean="0">
                <a:latin typeface="Abadi" panose="020B0604020104020204"/>
              </a:rPr>
              <a:t> </a:t>
            </a:r>
            <a:r>
              <a:rPr lang="en-US" sz="1800" dirty="0" smtClean="0">
                <a:solidFill>
                  <a:schemeClr val="accent2">
                    <a:lumMod val="40000"/>
                    <a:lumOff val="60000"/>
                  </a:schemeClr>
                </a:solidFill>
                <a:latin typeface="Abadi" panose="020B0604020104020204"/>
              </a:rPr>
              <a:t>Marker</a:t>
            </a:r>
            <a:r>
              <a:rPr lang="en-US" sz="1800" dirty="0" smtClean="0">
                <a:latin typeface="Abadi" panose="020B0604020104020204"/>
              </a:rPr>
              <a:t>    </a:t>
            </a:r>
          </a:p>
          <a:p>
            <a:pPr marL="0" indent="0">
              <a:buNone/>
            </a:pPr>
            <a:r>
              <a:rPr lang="en-US" sz="1800" dirty="0">
                <a:latin typeface="Abadi" panose="020B0604020104020204"/>
              </a:rPr>
              <a:t> </a:t>
            </a:r>
            <a:r>
              <a:rPr lang="en-US" sz="1800" dirty="0" smtClean="0">
                <a:latin typeface="Abadi" panose="020B0604020104020204"/>
              </a:rPr>
              <a:t>                                                                                                                                                                                  </a:t>
            </a:r>
            <a:endParaRPr lang="en-US" sz="1800" dirty="0">
              <a:latin typeface="Abadi" panose="020B0604020104020204"/>
            </a:endParaRPr>
          </a:p>
          <a:p>
            <a:pPr marL="0" indent="0">
              <a:buNone/>
            </a:pPr>
            <a:r>
              <a:rPr lang="en-US" sz="1800" dirty="0">
                <a:latin typeface="Abadi" panose="020B0604020104020204"/>
              </a:rPr>
              <a:t> </a:t>
            </a:r>
            <a:r>
              <a:rPr lang="en-US" sz="1800" dirty="0" smtClean="0">
                <a:latin typeface="Abadi" panose="020B0604020104020204"/>
              </a:rPr>
              <a:t>                                                                                                 </a:t>
            </a:r>
            <a:r>
              <a:rPr lang="en-US" sz="1800" dirty="0" smtClean="0">
                <a:solidFill>
                  <a:schemeClr val="accent2">
                    <a:lumMod val="40000"/>
                    <a:lumOff val="60000"/>
                  </a:schemeClr>
                </a:solidFill>
                <a:latin typeface="Abadi" panose="020B0604020104020204"/>
              </a:rPr>
              <a:t>Marker </a:t>
            </a:r>
            <a:r>
              <a:rPr lang="en-US" sz="1800" dirty="0" smtClean="0">
                <a:solidFill>
                  <a:schemeClr val="accent2">
                    <a:lumMod val="40000"/>
                    <a:lumOff val="60000"/>
                  </a:schemeClr>
                </a:solidFill>
                <a:latin typeface="Abadi" panose="020B0604020104020204"/>
              </a:rPr>
              <a:t>Cluster                 </a:t>
            </a:r>
          </a:p>
          <a:p>
            <a:pPr marL="0" indent="0">
              <a:buNone/>
            </a:pPr>
            <a:r>
              <a:rPr lang="en-US" sz="1800" dirty="0" smtClean="0">
                <a:solidFill>
                  <a:schemeClr val="accent2">
                    <a:lumMod val="40000"/>
                    <a:lumOff val="60000"/>
                  </a:schemeClr>
                </a:solidFill>
                <a:latin typeface="Abadi" panose="020B0604020104020204"/>
              </a:rPr>
              <a:t>                                                                                                             </a:t>
            </a:r>
            <a:r>
              <a:rPr lang="en-US" sz="1800" dirty="0" smtClean="0">
                <a:solidFill>
                  <a:schemeClr val="accent2">
                    <a:lumMod val="40000"/>
                    <a:lumOff val="60000"/>
                  </a:schemeClr>
                </a:solidFill>
                <a:latin typeface="Abadi" panose="020B0604020104020204"/>
              </a:rPr>
              <a:t> </a:t>
            </a:r>
            <a:r>
              <a:rPr lang="en-US" sz="1800" dirty="0" smtClean="0">
                <a:solidFill>
                  <a:schemeClr val="accent2">
                    <a:lumMod val="40000"/>
                    <a:lumOff val="60000"/>
                  </a:schemeClr>
                </a:solidFill>
                <a:latin typeface="Abadi" panose="020B0604020104020204"/>
              </a:rPr>
              <a:t>Circle</a:t>
            </a:r>
          </a:p>
        </p:txBody>
      </p:sp>
      <p:sp>
        <p:nvSpPr>
          <p:cNvPr id="3" name="Title 1">
            <a:extLst>
              <a:ext uri="{FF2B5EF4-FFF2-40B4-BE49-F238E27FC236}">
                <a16:creationId xmlns=""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1999" cy="103031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sz="4800" dirty="0" smtClean="0">
                <a:solidFill>
                  <a:schemeClr val="tx1"/>
                </a:solidFill>
                <a:latin typeface="Abadi"/>
              </a:rPr>
              <a:t>          </a:t>
            </a:r>
            <a:r>
              <a:rPr lang="en-US" sz="4800" dirty="0" smtClean="0">
                <a:solidFill>
                  <a:schemeClr val="tx1"/>
                </a:solidFill>
                <a:latin typeface="Abadi"/>
              </a:rPr>
              <a:t>           </a:t>
            </a:r>
            <a:r>
              <a:rPr lang="en-US" sz="4800" dirty="0">
                <a:solidFill>
                  <a:schemeClr val="bg1"/>
                </a:solidFill>
                <a:latin typeface="Abadi"/>
              </a:rPr>
              <a:t>Interactive Map with Folium</a:t>
            </a:r>
            <a:endParaRPr lang="en-US" sz="4800" dirty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035" y="4676180"/>
            <a:ext cx="3803559" cy="2074905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 flipH="1" flipV="1">
            <a:off x="2653048" y="6336406"/>
            <a:ext cx="2406203" cy="2043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 flipV="1">
            <a:off x="3232597" y="5383369"/>
            <a:ext cx="2010178" cy="985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>
            <a:off x="2163651" y="6233375"/>
            <a:ext cx="236756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59432" y="0"/>
            <a:ext cx="1088928" cy="1030310"/>
          </a:xfrm>
          <a:prstGeom prst="rect">
            <a:avLst/>
          </a:prstGeom>
        </p:spPr>
      </p:pic>
      <p:sp>
        <p:nvSpPr>
          <p:cNvPr id="34" name="Rectangle 33"/>
          <p:cNvSpPr/>
          <p:nvPr/>
        </p:nvSpPr>
        <p:spPr>
          <a:xfrm>
            <a:off x="6426558" y="6113985"/>
            <a:ext cx="5765442" cy="729439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https://github.com/Ritusingh1500/Applied-Data-Science-Capstone-/blob/aba58282f594d76e6d2c706ee6012d5a33dc3cce/launch_site_location.ipynb</a:t>
            </a: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748530" y="953038"/>
            <a:ext cx="5443469" cy="5904961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1050" dirty="0">
              <a:latin typeface="Abadi" panose="020B0604020104020204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=""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1999" cy="95303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sz="4800" dirty="0" smtClean="0">
                <a:solidFill>
                  <a:schemeClr val="bg1"/>
                </a:solidFill>
                <a:latin typeface="Abadi"/>
              </a:rPr>
              <a:t>        Interactive </a:t>
            </a:r>
            <a:r>
              <a:rPr lang="en-US" sz="4800" dirty="0">
                <a:solidFill>
                  <a:schemeClr val="bg1"/>
                </a:solidFill>
                <a:latin typeface="Abadi"/>
              </a:rPr>
              <a:t>Dashboard </a:t>
            </a:r>
            <a:r>
              <a:rPr lang="en-US" sz="4800" dirty="0">
                <a:solidFill>
                  <a:schemeClr val="bg1"/>
                </a:solidFill>
                <a:latin typeface="Abadi"/>
              </a:rPr>
              <a:t>with </a:t>
            </a:r>
            <a:r>
              <a:rPr lang="en-US" sz="4800" dirty="0" err="1">
                <a:solidFill>
                  <a:schemeClr val="bg1"/>
                </a:solidFill>
                <a:latin typeface="Abadi"/>
              </a:rPr>
              <a:t>Plotly</a:t>
            </a:r>
            <a:r>
              <a:rPr lang="en-US" sz="4800" dirty="0">
                <a:solidFill>
                  <a:schemeClr val="bg1"/>
                </a:solidFill>
                <a:latin typeface="Abadi"/>
              </a:rPr>
              <a:t> Dash</a:t>
            </a:r>
          </a:p>
        </p:txBody>
      </p:sp>
      <p:sp>
        <p:nvSpPr>
          <p:cNvPr id="2" name="Rectangle 1"/>
          <p:cNvSpPr/>
          <p:nvPr/>
        </p:nvSpPr>
        <p:spPr>
          <a:xfrm>
            <a:off x="6903075" y="6427211"/>
            <a:ext cx="5288923" cy="430789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https://github.com/Ritusingh1500/Applied-Data-Science-Capstone-/blob/1b5a43336d52223c9c9239e62866ed421ffaa411/spacex_dash_app%20(1).py</a:t>
            </a:r>
          </a:p>
        </p:txBody>
      </p:sp>
      <p:sp>
        <p:nvSpPr>
          <p:cNvPr id="6" name="Rectangle 5"/>
          <p:cNvSpPr/>
          <p:nvPr/>
        </p:nvSpPr>
        <p:spPr>
          <a:xfrm>
            <a:off x="6903075" y="6015087"/>
            <a:ext cx="5288925" cy="412124"/>
          </a:xfrm>
          <a:prstGeom prst="rect">
            <a:avLst/>
          </a:prstGeom>
          <a:solidFill>
            <a:srgbClr val="FF9999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https://u1508ritusin-8050.theiadocker-3-labs-prod-theiak8s-4-tor01.proxy.cognitiveclass.ai/</a:t>
            </a:r>
          </a:p>
        </p:txBody>
      </p:sp>
      <p:sp>
        <p:nvSpPr>
          <p:cNvPr id="8" name="Rectangle 7"/>
          <p:cNvSpPr/>
          <p:nvPr/>
        </p:nvSpPr>
        <p:spPr>
          <a:xfrm>
            <a:off x="0" y="953037"/>
            <a:ext cx="6748529" cy="5904963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latin typeface="Abadi" panose="020B0604020104020204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8638" y="953039"/>
            <a:ext cx="6259131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badi" panose="020B0604020104020204"/>
              </a:rPr>
              <a:t>Our dashboard application contains input components such as a dropdown list and a range slider to interact with a pie chart and a scatter point chart</a:t>
            </a:r>
            <a:r>
              <a:rPr lang="en-US" sz="2000" dirty="0" smtClean="0">
                <a:latin typeface="Abadi" panose="020B0604020104020204"/>
              </a:rPr>
              <a:t>.</a:t>
            </a:r>
          </a:p>
          <a:p>
            <a:endParaRPr lang="en-US" sz="2000" dirty="0" smtClean="0">
              <a:latin typeface="Abadi" panose="020B0604020104020204"/>
            </a:endParaRPr>
          </a:p>
          <a:p>
            <a:r>
              <a:rPr lang="en-US" sz="2800" u="sng" dirty="0" smtClean="0">
                <a:latin typeface="Abadi" panose="020B0604020104020204"/>
              </a:rPr>
              <a:t>Launch </a:t>
            </a:r>
            <a:r>
              <a:rPr lang="en-US" sz="2800" u="sng" dirty="0">
                <a:latin typeface="Abadi" panose="020B0604020104020204"/>
              </a:rPr>
              <a:t>Site Drop-down</a:t>
            </a:r>
          </a:p>
          <a:p>
            <a:r>
              <a:rPr lang="en-US" sz="1600" dirty="0">
                <a:latin typeface="Abadi" panose="020B0604020104020204"/>
              </a:rPr>
              <a:t>dropdown menu so that we can select different launch sites</a:t>
            </a:r>
            <a:r>
              <a:rPr lang="en-US" sz="1600" dirty="0" smtClean="0">
                <a:latin typeface="Abadi" panose="020B0604020104020204"/>
              </a:rPr>
              <a:t>.</a:t>
            </a:r>
          </a:p>
          <a:p>
            <a:endParaRPr lang="en-US" sz="1600" u="sng" dirty="0">
              <a:latin typeface="Abadi" panose="020B0604020104020204"/>
            </a:endParaRPr>
          </a:p>
          <a:p>
            <a:r>
              <a:rPr lang="en-US" sz="2800" u="sng" dirty="0">
                <a:latin typeface="Abadi" panose="020B0604020104020204"/>
              </a:rPr>
              <a:t>PIE CHART</a:t>
            </a:r>
            <a:r>
              <a:rPr lang="en-US" sz="2800" dirty="0">
                <a:latin typeface="Abadi" panose="020B0604020104020204"/>
              </a:rPr>
              <a:t> </a:t>
            </a:r>
          </a:p>
          <a:p>
            <a:r>
              <a:rPr lang="en-US" sz="1600" dirty="0">
                <a:latin typeface="Abadi" panose="020B0604020104020204"/>
              </a:rPr>
              <a:t>It shows the success rate of each launch site . It is the best way to visualize success rate of launch site’s</a:t>
            </a:r>
            <a:r>
              <a:rPr lang="en-US" sz="1600" dirty="0" smtClean="0">
                <a:latin typeface="Abadi" panose="020B0604020104020204"/>
              </a:rPr>
              <a:t>.</a:t>
            </a:r>
          </a:p>
          <a:p>
            <a:endParaRPr lang="en-US" sz="1600" dirty="0">
              <a:latin typeface="Abadi" panose="020B0604020104020204"/>
            </a:endParaRPr>
          </a:p>
          <a:p>
            <a:r>
              <a:rPr lang="en-US" sz="2800" u="sng" dirty="0" smtClean="0">
                <a:latin typeface="Abadi" panose="020B0604020104020204"/>
              </a:rPr>
              <a:t>SCATTER </a:t>
            </a:r>
            <a:r>
              <a:rPr lang="en-US" sz="2800" u="sng" dirty="0">
                <a:latin typeface="Abadi" panose="020B0604020104020204"/>
              </a:rPr>
              <a:t>PLOT</a:t>
            </a:r>
          </a:p>
          <a:p>
            <a:r>
              <a:rPr lang="en-US" sz="1600" dirty="0">
                <a:latin typeface="Abadi" panose="020B0604020104020204"/>
              </a:rPr>
              <a:t>It is a  </a:t>
            </a:r>
            <a:r>
              <a:rPr lang="en-US" sz="1600" dirty="0" smtClean="0">
                <a:latin typeface="Abadi" panose="020B0604020104020204"/>
              </a:rPr>
              <a:t>success payload scatter chart . </a:t>
            </a:r>
            <a:r>
              <a:rPr lang="en-US" sz="1600" dirty="0">
                <a:latin typeface="Abadi" panose="020B0604020104020204"/>
              </a:rPr>
              <a:t>It  basically show how payload may be correlated with mission outcomes for selected site’s</a:t>
            </a:r>
            <a:r>
              <a:rPr lang="en-US" sz="1600" dirty="0" smtClean="0">
                <a:latin typeface="Abadi" panose="020B0604020104020204"/>
              </a:rPr>
              <a:t>.</a:t>
            </a:r>
          </a:p>
          <a:p>
            <a:endParaRPr lang="en-US" sz="1600" dirty="0">
              <a:latin typeface="Abadi" panose="020B0604020104020204"/>
            </a:endParaRPr>
          </a:p>
          <a:p>
            <a:pPr marL="285750" indent="-285750">
              <a:buFontTx/>
              <a:buChar char="-"/>
            </a:pPr>
            <a:r>
              <a:rPr lang="en-US" sz="1600" dirty="0" smtClean="0">
                <a:latin typeface="Abadi" panose="020B0604020104020204"/>
              </a:rPr>
              <a:t>By analyzing dashboard we can find useful insights like: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/>
            </a:pPr>
            <a:r>
              <a:rPr lang="en-US" sz="1200" dirty="0">
                <a:solidFill>
                  <a:schemeClr val="bg1"/>
                </a:solidFill>
                <a:latin typeface="Helvetica Neue for IBM"/>
              </a:rPr>
              <a:t>Which site has the largest successful launches</a:t>
            </a:r>
            <a:r>
              <a:rPr lang="en-US" sz="1200" dirty="0" smtClean="0">
                <a:solidFill>
                  <a:schemeClr val="bg1"/>
                </a:solidFill>
                <a:latin typeface="Helvetica Neue for IBM"/>
              </a:rPr>
              <a:t>?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 startAt="2"/>
            </a:pPr>
            <a:r>
              <a:rPr lang="en-US" sz="1200" dirty="0">
                <a:solidFill>
                  <a:schemeClr val="bg1"/>
                </a:solidFill>
                <a:latin typeface="Helvetica Neue for IBM"/>
              </a:rPr>
              <a:t>Which site has the highest launch success rate?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 startAt="3"/>
            </a:pPr>
            <a:r>
              <a:rPr lang="en-US" sz="1200" dirty="0">
                <a:solidFill>
                  <a:schemeClr val="bg1"/>
                </a:solidFill>
                <a:latin typeface="Helvetica Neue for IBM"/>
              </a:rPr>
              <a:t>Which payload range(s) has the highest launch success rate?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 startAt="4"/>
            </a:pPr>
            <a:r>
              <a:rPr lang="en-US" sz="1200" dirty="0">
                <a:solidFill>
                  <a:schemeClr val="bg1"/>
                </a:solidFill>
                <a:latin typeface="Helvetica Neue for IBM"/>
              </a:rPr>
              <a:t>Which payload range(s) has the lowest launch success rate?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 startAt="5"/>
            </a:pPr>
            <a:r>
              <a:rPr lang="en-US" sz="1200" dirty="0">
                <a:solidFill>
                  <a:schemeClr val="bg1"/>
                </a:solidFill>
                <a:latin typeface="Helvetica Neue for IBM"/>
              </a:rPr>
              <a:t>Which F9 Booster version (</a:t>
            </a:r>
            <a:r>
              <a:rPr lang="en-US" sz="1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v1.0</a:t>
            </a:r>
            <a:r>
              <a:rPr lang="en-US" sz="1200" dirty="0">
                <a:solidFill>
                  <a:schemeClr val="bg1"/>
                </a:solidFill>
                <a:latin typeface="Helvetica Neue for IBM"/>
              </a:rPr>
              <a:t>, </a:t>
            </a:r>
            <a:r>
              <a:rPr lang="en-US" sz="1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v1.1</a:t>
            </a:r>
            <a:r>
              <a:rPr lang="en-US" sz="1200" dirty="0">
                <a:solidFill>
                  <a:schemeClr val="bg1"/>
                </a:solidFill>
                <a:latin typeface="Helvetica Neue for IBM"/>
              </a:rPr>
              <a:t>, </a:t>
            </a:r>
            <a:r>
              <a:rPr lang="en-US" sz="1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FT</a:t>
            </a:r>
            <a:r>
              <a:rPr lang="en-US" sz="1200" dirty="0">
                <a:solidFill>
                  <a:schemeClr val="bg1"/>
                </a:solidFill>
                <a:latin typeface="Helvetica Neue for IBM"/>
              </a:rPr>
              <a:t>, </a:t>
            </a:r>
            <a:r>
              <a:rPr lang="en-US" sz="1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B4</a:t>
            </a:r>
            <a:r>
              <a:rPr lang="en-US" sz="1200" dirty="0">
                <a:solidFill>
                  <a:schemeClr val="bg1"/>
                </a:solidFill>
                <a:latin typeface="Helvetica Neue for IBM"/>
              </a:rPr>
              <a:t>, </a:t>
            </a:r>
            <a:r>
              <a:rPr lang="en-US" sz="1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B5</a:t>
            </a:r>
            <a:r>
              <a:rPr lang="en-US" sz="1200" dirty="0">
                <a:solidFill>
                  <a:schemeClr val="bg1"/>
                </a:solidFill>
                <a:latin typeface="Helvetica Neue for IBM"/>
              </a:rPr>
              <a:t>, etc.) has the highest</a:t>
            </a:r>
            <a:endParaRPr lang="en-US" sz="900" dirty="0">
              <a:solidFill>
                <a:schemeClr val="bg1"/>
              </a:solidFill>
              <a:latin typeface="Helvetica Neue for IBM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chemeClr val="bg1"/>
                </a:solidFill>
                <a:latin typeface="Helvetica Neue for IBM"/>
              </a:rPr>
              <a:t>launch success rate</a:t>
            </a:r>
            <a:r>
              <a:rPr lang="en-US" sz="1200" dirty="0" smtClean="0">
                <a:solidFill>
                  <a:schemeClr val="bg1"/>
                </a:solidFill>
                <a:latin typeface="Helvetica Neue for IBM"/>
              </a:rPr>
              <a:t>?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4738" y="1056067"/>
            <a:ext cx="5894230" cy="238427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4739" y="3440341"/>
            <a:ext cx="5894230" cy="2327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"/>
            <a:ext cx="12192000" cy="940156"/>
          </a:xfrm>
          <a:solidFill>
            <a:schemeClr val="tx1"/>
          </a:solidFill>
          <a:ln>
            <a:solidFill>
              <a:schemeClr val="tx1"/>
            </a:solidFill>
          </a:ln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Abadi"/>
              </a:rPr>
              <a:t>             Predictive </a:t>
            </a:r>
            <a:r>
              <a:rPr lang="en-US" dirty="0">
                <a:solidFill>
                  <a:schemeClr val="bg1"/>
                </a:solidFill>
                <a:latin typeface="Abadi"/>
              </a:rPr>
              <a:t>Analysis (Classification)</a:t>
            </a:r>
            <a:endParaRPr lang="en-US" dirty="0">
              <a:solidFill>
                <a:schemeClr val="bg1"/>
              </a:solidFill>
              <a:latin typeface="Abadi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940158"/>
            <a:ext cx="12192000" cy="5917842"/>
          </a:xfr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txBody>
          <a:bodyPr/>
          <a:lstStyle/>
          <a:p>
            <a:r>
              <a:rPr lang="en-US" sz="1800" dirty="0" smtClean="0"/>
              <a:t>We create </a:t>
            </a:r>
            <a:r>
              <a:rPr lang="en-US" sz="1800" dirty="0"/>
              <a:t>a machine learning </a:t>
            </a:r>
            <a:r>
              <a:rPr lang="en-US" sz="1800" dirty="0" smtClean="0"/>
              <a:t>pipeline </a:t>
            </a:r>
            <a:r>
              <a:rPr lang="en-US" sz="1800" dirty="0"/>
              <a:t>to predict if the first stage will </a:t>
            </a:r>
            <a:r>
              <a:rPr lang="en-US" sz="1800" dirty="0" smtClean="0"/>
              <a:t>land or not.</a:t>
            </a:r>
          </a:p>
          <a:p>
            <a:pPr marL="0" indent="0">
              <a:buNone/>
            </a:pPr>
            <a:endParaRPr lang="en-US" sz="1800" dirty="0" smtClean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 smtClean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 smtClean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 smtClean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 smtClean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 smtClean="0"/>
          </a:p>
          <a:p>
            <a:pPr marL="0" indent="0">
              <a:buNone/>
            </a:pPr>
            <a:endParaRPr lang="en-US" sz="1800" dirty="0"/>
          </a:p>
          <a:p>
            <a:r>
              <a:rPr lang="en-US" sz="1800" dirty="0" smtClean="0">
                <a:solidFill>
                  <a:schemeClr val="bg1"/>
                </a:solidFill>
              </a:rPr>
              <a:t>In our test dataset we found that decision tree method having the best accuracy with 88 % .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3206840" y="1378039"/>
            <a:ext cx="5756856" cy="373487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Load the </a:t>
            </a:r>
            <a:r>
              <a:rPr lang="en-US" dirty="0" err="1" smtClean="0">
                <a:solidFill>
                  <a:schemeClr val="tx1"/>
                </a:solidFill>
              </a:rPr>
              <a:t>dataframe</a:t>
            </a:r>
            <a:r>
              <a:rPr lang="en-US" dirty="0" smtClean="0">
                <a:solidFill>
                  <a:schemeClr val="tx1"/>
                </a:solidFill>
              </a:rPr>
              <a:t> and create a column class in data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3451538" y="2047741"/>
            <a:ext cx="5357611" cy="650383"/>
          </a:xfrm>
          <a:prstGeom prst="roundRect">
            <a:avLst/>
          </a:prstGeom>
          <a:solidFill>
            <a:srgbClr val="FF66C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Standardize the </a:t>
            </a:r>
            <a:r>
              <a:rPr lang="en-US" dirty="0" smtClean="0">
                <a:solidFill>
                  <a:schemeClr val="tx1"/>
                </a:solidFill>
              </a:rPr>
              <a:t>data in X and reassign X: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X= </a:t>
            </a:r>
            <a:r>
              <a:rPr lang="en-US" dirty="0" err="1">
                <a:solidFill>
                  <a:schemeClr val="tx1"/>
                </a:solidFill>
              </a:rPr>
              <a:t>preprocessing.StandardScaler</a:t>
            </a:r>
            <a:r>
              <a:rPr lang="en-US" dirty="0">
                <a:solidFill>
                  <a:schemeClr val="tx1"/>
                </a:solidFill>
              </a:rPr>
              <a:t>().fit(X).transform(X)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1918950" y="3039414"/>
            <a:ext cx="8847787" cy="798490"/>
          </a:xfrm>
          <a:prstGeom prst="roundRect">
            <a:avLst/>
          </a:prstGeom>
          <a:solidFill>
            <a:srgbClr val="CC99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split the data into training and testing data using the  function  </a:t>
            </a:r>
            <a:r>
              <a:rPr lang="en-US" dirty="0" err="1" smtClean="0">
                <a:solidFill>
                  <a:schemeClr val="tx1"/>
                </a:solidFill>
              </a:rPr>
              <a:t>train_test_split</a:t>
            </a:r>
            <a:r>
              <a:rPr lang="en-US" dirty="0" smtClean="0">
                <a:solidFill>
                  <a:schemeClr val="tx1"/>
                </a:solidFill>
              </a:rPr>
              <a:t> :</a:t>
            </a:r>
          </a:p>
          <a:p>
            <a:pPr algn="ctr"/>
            <a:r>
              <a:rPr lang="en-US" dirty="0" err="1">
                <a:solidFill>
                  <a:schemeClr val="tx1"/>
                </a:solidFill>
              </a:rPr>
              <a:t>X_train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en-US" dirty="0" err="1">
                <a:solidFill>
                  <a:schemeClr val="tx1"/>
                </a:solidFill>
              </a:rPr>
              <a:t>X_test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en-US" dirty="0" err="1">
                <a:solidFill>
                  <a:schemeClr val="tx1"/>
                </a:solidFill>
              </a:rPr>
              <a:t>Y_train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en-US" dirty="0" err="1">
                <a:solidFill>
                  <a:schemeClr val="tx1"/>
                </a:solidFill>
              </a:rPr>
              <a:t>Y_test</a:t>
            </a:r>
            <a:r>
              <a:rPr lang="en-US" dirty="0">
                <a:solidFill>
                  <a:schemeClr val="tx1"/>
                </a:solidFill>
              </a:rPr>
              <a:t> = </a:t>
            </a:r>
            <a:r>
              <a:rPr lang="en-US" dirty="0" err="1">
                <a:solidFill>
                  <a:schemeClr val="tx1"/>
                </a:solidFill>
              </a:rPr>
              <a:t>train_test_split</a:t>
            </a:r>
            <a:r>
              <a:rPr lang="en-US" dirty="0">
                <a:solidFill>
                  <a:schemeClr val="tx1"/>
                </a:solidFill>
              </a:rPr>
              <a:t>(X, Y, </a:t>
            </a:r>
            <a:r>
              <a:rPr lang="en-US" dirty="0" err="1">
                <a:solidFill>
                  <a:schemeClr val="tx1"/>
                </a:solidFill>
              </a:rPr>
              <a:t>test_size</a:t>
            </a:r>
            <a:r>
              <a:rPr lang="en-US" dirty="0">
                <a:solidFill>
                  <a:schemeClr val="tx1"/>
                </a:solidFill>
              </a:rPr>
              <a:t>=0.2, </a:t>
            </a:r>
            <a:r>
              <a:rPr lang="en-US" dirty="0" err="1">
                <a:solidFill>
                  <a:schemeClr val="tx1"/>
                </a:solidFill>
              </a:rPr>
              <a:t>random_state</a:t>
            </a:r>
            <a:r>
              <a:rPr lang="en-US" dirty="0">
                <a:solidFill>
                  <a:schemeClr val="tx1"/>
                </a:solidFill>
              </a:rPr>
              <a:t>=2)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2099256" y="4159876"/>
            <a:ext cx="8482884" cy="708338"/>
          </a:xfrm>
          <a:prstGeom prst="roundRect">
            <a:avLst/>
          </a:prstGeom>
          <a:solidFill>
            <a:srgbClr val="99FF6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Create Classification algorithms like logistic regression, Support Vector Machine (SVM), Decision Tree, K-Nearest Neighbor (KNN) and fit the object to find best parameter.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3451538" y="5164429"/>
            <a:ext cx="5769735" cy="347728"/>
          </a:xfrm>
          <a:prstGeom prst="roundRect">
            <a:avLst/>
          </a:prstGeom>
          <a:solidFill>
            <a:srgbClr val="FFFF99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Find the method perform best using .score() function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Down Arrow 9"/>
          <p:cNvSpPr/>
          <p:nvPr/>
        </p:nvSpPr>
        <p:spPr>
          <a:xfrm>
            <a:off x="5945745" y="1751526"/>
            <a:ext cx="476519" cy="296215"/>
          </a:xfrm>
          <a:prstGeom prst="downArrow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Down Arrow 10"/>
          <p:cNvSpPr/>
          <p:nvPr/>
        </p:nvSpPr>
        <p:spPr>
          <a:xfrm>
            <a:off x="5967210" y="4868215"/>
            <a:ext cx="476519" cy="296214"/>
          </a:xfrm>
          <a:prstGeom prst="downArrow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Down Arrow 11"/>
          <p:cNvSpPr/>
          <p:nvPr/>
        </p:nvSpPr>
        <p:spPr>
          <a:xfrm>
            <a:off x="5945745" y="3837905"/>
            <a:ext cx="476519" cy="321972"/>
          </a:xfrm>
          <a:prstGeom prst="downArrow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Down Arrow 12"/>
          <p:cNvSpPr/>
          <p:nvPr/>
        </p:nvSpPr>
        <p:spPr>
          <a:xfrm>
            <a:off x="5945745" y="2698124"/>
            <a:ext cx="476519" cy="341290"/>
          </a:xfrm>
          <a:prstGeom prst="downArrow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825284" y="6478071"/>
            <a:ext cx="7366716" cy="354169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https://github.com/Ritusingh1500/Applied-Data-Science-Capstone-/blob/17789397b5aeb54158f53c5493322ad580b43bd2/SpaceX_Machine%20Learning%20Prediction_Part_5.ipynb</a:t>
            </a:r>
          </a:p>
        </p:txBody>
      </p:sp>
    </p:spTree>
    <p:extLst>
      <p:ext uri="{BB962C8B-B14F-4D97-AF65-F5344CB8AC3E}">
        <p14:creationId xmlns:p14="http://schemas.microsoft.com/office/powerpoint/2010/main" val="1060607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=""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0" y="1133342"/>
            <a:ext cx="12191999" cy="607238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3600" dirty="0" smtClean="0">
                <a:solidFill>
                  <a:schemeClr val="bg1"/>
                </a:solidFill>
                <a:latin typeface="Abadi" panose="020B0604020104020204" pitchFamily="34" charset="0"/>
              </a:rPr>
              <a:t> </a:t>
            </a:r>
            <a:endParaRPr lang="en-US" sz="3600" dirty="0">
              <a:solidFill>
                <a:schemeClr val="bg1"/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3200" dirty="0" smtClean="0">
              <a:solidFill>
                <a:schemeClr val="bg1"/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3200" dirty="0" smtClean="0">
                <a:solidFill>
                  <a:schemeClr val="tx1"/>
                </a:solidFill>
                <a:latin typeface="Abadi" panose="020B0604020104020204" pitchFamily="34" charset="0"/>
              </a:rPr>
              <a:t>Exploratory data analysis (EDA) </a:t>
            </a:r>
            <a:endParaRPr lang="en-US" sz="1400" dirty="0">
              <a:solidFill>
                <a:schemeClr val="tx1"/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3200" dirty="0" smtClean="0">
                <a:solidFill>
                  <a:schemeClr val="tx1"/>
                </a:solidFill>
                <a:latin typeface="Abadi" panose="020B0604020104020204" pitchFamily="34" charset="0"/>
              </a:rPr>
              <a:t>Interactive </a:t>
            </a:r>
            <a:r>
              <a:rPr lang="en-US" sz="3200" dirty="0">
                <a:solidFill>
                  <a:schemeClr val="tx1"/>
                </a:solidFill>
                <a:latin typeface="Abadi" panose="020B0604020104020204" pitchFamily="34" charset="0"/>
              </a:rPr>
              <a:t>analytics </a:t>
            </a:r>
            <a:r>
              <a:rPr lang="en-US" sz="3200" dirty="0" smtClean="0">
                <a:solidFill>
                  <a:schemeClr val="tx1"/>
                </a:solidFill>
                <a:latin typeface="Abadi" panose="020B0604020104020204" pitchFamily="34" charset="0"/>
              </a:rPr>
              <a:t>demo 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3200" dirty="0" smtClean="0">
                <a:solidFill>
                  <a:schemeClr val="tx1"/>
                </a:solidFill>
                <a:latin typeface="Abadi" panose="020B0604020104020204" pitchFamily="34" charset="0"/>
              </a:rPr>
              <a:t>   in screenshots</a:t>
            </a:r>
            <a:endParaRPr lang="en-US" sz="3200" dirty="0">
              <a:solidFill>
                <a:schemeClr val="tx1"/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3200" dirty="0">
                <a:solidFill>
                  <a:schemeClr val="tx1"/>
                </a:solidFill>
                <a:latin typeface="Abadi" panose="020B0604020104020204" pitchFamily="34" charset="0"/>
              </a:rPr>
              <a:t>Predictive analysis</a:t>
            </a:r>
            <a:r>
              <a:rPr lang="en-US" sz="3200" dirty="0">
                <a:solidFill>
                  <a:schemeClr val="bg1"/>
                </a:solidFill>
                <a:latin typeface="Abadi" panose="020B0604020104020204" pitchFamily="34" charset="0"/>
              </a:rPr>
              <a:t> </a:t>
            </a:r>
          </a:p>
          <a:p>
            <a:pPr lvl="1"/>
            <a:endParaRPr lang="en-US" sz="3200" dirty="0"/>
          </a:p>
          <a:p>
            <a:pPr lvl="1"/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17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=""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12192000" cy="113334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sz="6600" dirty="0" smtClean="0">
                <a:solidFill>
                  <a:schemeClr val="tx1"/>
                </a:solidFill>
                <a:latin typeface="Abadi"/>
              </a:rPr>
              <a:t>                      </a:t>
            </a:r>
            <a:r>
              <a:rPr lang="en-US" sz="6600" dirty="0" smtClean="0">
                <a:solidFill>
                  <a:schemeClr val="tx1"/>
                </a:solidFill>
                <a:latin typeface="Abadi"/>
              </a:rPr>
              <a:t>     </a:t>
            </a:r>
            <a:r>
              <a:rPr lang="en-US" sz="6600" dirty="0" smtClean="0">
                <a:solidFill>
                  <a:schemeClr val="bg1"/>
                </a:solidFill>
                <a:latin typeface="Abadi"/>
              </a:rPr>
              <a:t>Results</a:t>
            </a:r>
            <a:endParaRPr lang="en-US" sz="6600" dirty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5509" y="1133342"/>
            <a:ext cx="6176491" cy="5724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378038"/>
          </a:xfrm>
          <a:solidFill>
            <a:schemeClr val="tx1"/>
          </a:solidFill>
          <a:ln>
            <a:solidFill>
              <a:schemeClr val="tx1"/>
            </a:solidFill>
          </a:ln>
        </p:spPr>
        <p:txBody>
          <a:bodyPr/>
          <a:lstStyle/>
          <a:p>
            <a:r>
              <a:rPr lang="en-US" sz="8000" dirty="0" smtClean="0">
                <a:latin typeface="Abadi"/>
              </a:rPr>
              <a:t>        </a:t>
            </a:r>
            <a:r>
              <a:rPr lang="en-US" sz="6000" dirty="0" smtClean="0">
                <a:solidFill>
                  <a:schemeClr val="bg1"/>
                </a:solidFill>
                <a:latin typeface="Abadi"/>
              </a:rPr>
              <a:t>EDA Data Visualization</a:t>
            </a:r>
            <a:endParaRPr lang="en-US" sz="8000" dirty="0">
              <a:solidFill>
                <a:schemeClr val="bg1"/>
              </a:solidFill>
              <a:latin typeface="Abadi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78038"/>
            <a:ext cx="12192000" cy="5479961"/>
          </a:xfr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94704"/>
            <a:ext cx="12192000" cy="5763295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4257193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0" y="1277257"/>
            <a:ext cx="12191999" cy="55807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>
            <a:normAutofit lnSpcReduction="10000"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b="1" u="sng" dirty="0" smtClean="0">
                <a:solidFill>
                  <a:srgbClr val="FF0000"/>
                </a:solidFill>
                <a:latin typeface="Abadi" panose="020B0604020104020204" pitchFamily="34" charset="0"/>
              </a:rPr>
              <a:t>Conclusion </a:t>
            </a:r>
            <a:r>
              <a:rPr lang="en-US" sz="1800" b="1" dirty="0" smtClean="0">
                <a:solidFill>
                  <a:srgbClr val="FF0000"/>
                </a:solidFill>
                <a:latin typeface="Abadi" panose="020B0604020104020204" pitchFamily="34" charset="0"/>
              </a:rPr>
              <a:t> :</a:t>
            </a:r>
            <a:endParaRPr lang="en-US" sz="1800" b="1" dirty="0" smtClean="0">
              <a:solidFill>
                <a:srgbClr val="FF0000"/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b="1" dirty="0" smtClean="0">
                <a:latin typeface="Abadi" panose="020B0604020104020204" pitchFamily="34" charset="0"/>
              </a:rPr>
              <a:t>Launch Site with Flight Number greater then 20 show better success rate of successful rocket landing.</a:t>
            </a:r>
            <a:endParaRPr lang="en-US" sz="1600" b="1" dirty="0" smtClean="0"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b="1" dirty="0" smtClean="0">
                <a:latin typeface="Abadi" panose="020B0604020104020204" pitchFamily="34" charset="0"/>
              </a:rPr>
              <a:t>L</a:t>
            </a:r>
            <a:r>
              <a:rPr lang="en-US" sz="1600" b="1" dirty="0" smtClean="0">
                <a:latin typeface="Abadi" panose="020B0604020104020204" pitchFamily="34" charset="0"/>
              </a:rPr>
              <a:t>aunch site VAFB SLC 4E and KSC LC 39A have better success rate with  around 77 % . As comparing to CCFS SCL 40 launch site.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b="1" dirty="0" smtClean="0">
                <a:latin typeface="Abadi" panose="020B0604020104020204" pitchFamily="34" charset="0"/>
              </a:rPr>
              <a:t> </a:t>
            </a:r>
            <a:r>
              <a:rPr lang="en-US" sz="1600" b="1" dirty="0" smtClean="0">
                <a:latin typeface="Abadi" panose="020B0604020104020204" pitchFamily="34" charset="0"/>
              </a:rPr>
              <a:t>F</a:t>
            </a:r>
            <a:r>
              <a:rPr lang="en-US" sz="1600" b="1" dirty="0" smtClean="0">
                <a:latin typeface="Abadi" panose="020B0604020104020204" pitchFamily="34" charset="0"/>
              </a:rPr>
              <a:t>light </a:t>
            </a:r>
            <a:r>
              <a:rPr lang="en-US" sz="1600" b="1" dirty="0" smtClean="0">
                <a:latin typeface="Abadi" panose="020B0604020104020204" pitchFamily="34" charset="0"/>
              </a:rPr>
              <a:t>n</a:t>
            </a:r>
            <a:r>
              <a:rPr lang="en-US" sz="1600" b="1" dirty="0" smtClean="0">
                <a:latin typeface="Abadi" panose="020B0604020104020204" pitchFamily="34" charset="0"/>
              </a:rPr>
              <a:t>umber above 20 show better success rate.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6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6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=""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27725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sz="4800" dirty="0" smtClean="0">
                <a:solidFill>
                  <a:schemeClr val="bg1"/>
                </a:solidFill>
                <a:latin typeface="Abadi"/>
              </a:rPr>
              <a:t>                Flight </a:t>
            </a:r>
            <a:r>
              <a:rPr lang="en-US" sz="4800" dirty="0">
                <a:solidFill>
                  <a:schemeClr val="bg1"/>
                </a:solidFill>
                <a:latin typeface="Abadi"/>
              </a:rPr>
              <a:t>Number vs. Launch Site</a:t>
            </a:r>
            <a:endParaRPr lang="en-US" sz="4800" dirty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9252" y="1367409"/>
            <a:ext cx="9311424" cy="3745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=""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0" y="1295400"/>
            <a:ext cx="12192000" cy="55626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4000" dirty="0" smtClean="0">
                <a:solidFill>
                  <a:schemeClr val="tx1"/>
                </a:solidFill>
                <a:latin typeface="Abadi" panose="020B0604020104020204"/>
                <a:cs typeface="Times New Roman" panose="02020603050405020304" pitchFamily="18" charset="0"/>
              </a:rPr>
              <a:t> </a:t>
            </a:r>
            <a:r>
              <a:rPr lang="en-US" sz="4000" dirty="0" smtClean="0">
                <a:solidFill>
                  <a:schemeClr val="bg1"/>
                </a:solidFill>
                <a:latin typeface="Abadi" panose="020B0604020104020204"/>
                <a:cs typeface="Times New Roman" panose="02020603050405020304" pitchFamily="18" charset="0"/>
              </a:rPr>
              <a:t>Executive </a:t>
            </a:r>
            <a:r>
              <a:rPr lang="en-US" sz="4000" dirty="0">
                <a:solidFill>
                  <a:schemeClr val="bg1"/>
                </a:solidFill>
                <a:latin typeface="Abadi" panose="020B0604020104020204"/>
                <a:cs typeface="Times New Roman" panose="02020603050405020304" pitchFamily="18" charset="0"/>
              </a:rPr>
              <a:t>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4000" dirty="0" smtClean="0">
                <a:solidFill>
                  <a:schemeClr val="bg1"/>
                </a:solidFill>
                <a:latin typeface="Abadi" panose="020B0604020104020204"/>
                <a:cs typeface="Times New Roman" panose="02020603050405020304" pitchFamily="18" charset="0"/>
              </a:rPr>
              <a:t> Introduction</a:t>
            </a:r>
            <a:endParaRPr lang="en-US" sz="4000" dirty="0">
              <a:solidFill>
                <a:schemeClr val="bg1"/>
              </a:solidFill>
              <a:latin typeface="Abadi" panose="020B0604020104020204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4000" dirty="0" smtClean="0">
                <a:solidFill>
                  <a:schemeClr val="bg1"/>
                </a:solidFill>
                <a:latin typeface="Abadi" panose="020B0604020104020204"/>
                <a:cs typeface="Times New Roman" panose="02020603050405020304" pitchFamily="18" charset="0"/>
              </a:rPr>
              <a:t> Methodology</a:t>
            </a:r>
            <a:endParaRPr lang="en-US" sz="4000" dirty="0">
              <a:solidFill>
                <a:schemeClr val="bg1"/>
              </a:solidFill>
              <a:latin typeface="Abadi" panose="020B0604020104020204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4000" dirty="0" smtClean="0">
                <a:solidFill>
                  <a:schemeClr val="bg1"/>
                </a:solidFill>
                <a:latin typeface="Abadi" panose="020B0604020104020204"/>
                <a:cs typeface="Times New Roman" panose="02020603050405020304" pitchFamily="18" charset="0"/>
              </a:rPr>
              <a:t> Results</a:t>
            </a:r>
            <a:endParaRPr lang="en-US" sz="4000" dirty="0">
              <a:solidFill>
                <a:schemeClr val="bg1"/>
              </a:solidFill>
              <a:latin typeface="Abadi" panose="020B0604020104020204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4000" dirty="0" smtClean="0">
                <a:solidFill>
                  <a:schemeClr val="bg1"/>
                </a:solidFill>
                <a:latin typeface="Abadi" panose="020B0604020104020204"/>
                <a:cs typeface="Times New Roman" panose="02020603050405020304" pitchFamily="18" charset="0"/>
              </a:rPr>
              <a:t> Conclusion</a:t>
            </a:r>
            <a:endParaRPr lang="en-US" sz="4000" dirty="0">
              <a:solidFill>
                <a:schemeClr val="bg1"/>
              </a:solidFill>
              <a:latin typeface="Abadi" panose="020B0604020104020204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4000" dirty="0" smtClean="0">
                <a:solidFill>
                  <a:schemeClr val="bg1"/>
                </a:solidFill>
                <a:latin typeface="Abadi" panose="020B0604020104020204"/>
                <a:cs typeface="Times New Roman" panose="02020603050405020304" pitchFamily="18" charset="0"/>
              </a:rPr>
              <a:t> Appendix</a:t>
            </a:r>
            <a:endParaRPr lang="en-US" sz="4000" dirty="0">
              <a:solidFill>
                <a:schemeClr val="bg1"/>
              </a:solidFill>
              <a:latin typeface="Abadi" panose="020B0604020104020204"/>
              <a:cs typeface="Times New Roman" panose="02020603050405020304" pitchFamily="18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=""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2954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sz="6600" dirty="0" smtClean="0">
                <a:solidFill>
                  <a:srgbClr val="0B49CB"/>
                </a:solidFill>
                <a:latin typeface="Times New Roman" panose="02020603050405020304" pitchFamily="18" charset="0"/>
                <a:ea typeface="Microsoft JhengHei UI Light" panose="020B0304030504040204" pitchFamily="34" charset="-120"/>
                <a:cs typeface="Times New Roman" panose="02020603050405020304" pitchFamily="18" charset="0"/>
              </a:rPr>
              <a:t>                    </a:t>
            </a:r>
            <a:r>
              <a:rPr lang="en-US" sz="6600" dirty="0" smtClean="0">
                <a:solidFill>
                  <a:srgbClr val="0B49CB"/>
                </a:solidFill>
                <a:latin typeface="Times New Roman" panose="02020603050405020304" pitchFamily="18" charset="0"/>
                <a:ea typeface="Microsoft JhengHei UI Light" panose="020B0304030504040204" pitchFamily="34" charset="-120"/>
                <a:cs typeface="Times New Roman" panose="02020603050405020304" pitchFamily="18" charset="0"/>
              </a:rPr>
              <a:t> </a:t>
            </a:r>
            <a:r>
              <a:rPr lang="en-US" sz="6600" dirty="0" smtClean="0">
                <a:solidFill>
                  <a:schemeClr val="bg1"/>
                </a:solidFill>
                <a:latin typeface="Abadi" panose="020B0604020104020204"/>
                <a:ea typeface="Microsoft JhengHei UI Light" panose="020B0304030504040204" pitchFamily="34" charset="-120"/>
                <a:cs typeface="Times New Roman" panose="02020603050405020304" pitchFamily="18" charset="0"/>
              </a:rPr>
              <a:t>Outline</a:t>
            </a:r>
            <a:endParaRPr lang="en-US" sz="6600" dirty="0">
              <a:solidFill>
                <a:schemeClr val="bg1"/>
              </a:solidFill>
              <a:latin typeface="Abadi" panose="020B0604020104020204"/>
              <a:ea typeface="Microsoft JhengHei UI Light" panose="020B0304030504040204" pitchFamily="34" charset="-12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550411"/>
            <a:ext cx="48768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0" y="1306286"/>
            <a:ext cx="12191999" cy="55517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CA" sz="22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CA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CA" sz="22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CA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CA" sz="22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CA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CA" sz="22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600" u="sng" dirty="0" smtClean="0">
              <a:solidFill>
                <a:schemeClr val="bg1"/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600" b="1" u="sng" dirty="0" smtClean="0">
              <a:solidFill>
                <a:srgbClr val="FF0000"/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600" b="1" u="sng" dirty="0" smtClean="0">
                <a:solidFill>
                  <a:srgbClr val="FF0000"/>
                </a:solidFill>
                <a:latin typeface="Abadi" panose="020B0604020104020204" pitchFamily="34" charset="0"/>
              </a:rPr>
              <a:t>Conclusion </a:t>
            </a:r>
            <a:r>
              <a:rPr lang="en-US" sz="1600" b="1" dirty="0" smtClean="0">
                <a:solidFill>
                  <a:srgbClr val="FF0000"/>
                </a:solidFill>
                <a:latin typeface="Abadi" panose="020B0604020104020204" pitchFamily="34" charset="0"/>
              </a:rPr>
              <a:t> :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b="1" dirty="0" smtClean="0">
                <a:latin typeface="Abadi" panose="020B0604020104020204"/>
              </a:rPr>
              <a:t>We can say that for VAFB-SLC launch site </a:t>
            </a:r>
            <a:r>
              <a:rPr lang="en-US" sz="1600" b="1" dirty="0">
                <a:latin typeface="Abadi" panose="020B0604020104020204"/>
              </a:rPr>
              <a:t>there are no rockets launched for </a:t>
            </a:r>
            <a:r>
              <a:rPr lang="en-US" sz="1600" b="1" dirty="0" smtClean="0">
                <a:latin typeface="Abadi" panose="020B0604020104020204"/>
              </a:rPr>
              <a:t>heavy payload </a:t>
            </a:r>
            <a:r>
              <a:rPr lang="en-US" sz="1600" b="1" dirty="0">
                <a:latin typeface="Abadi" panose="020B0604020104020204"/>
              </a:rPr>
              <a:t>mass(greater than 10000).</a:t>
            </a:r>
            <a:endParaRPr lang="en-US" sz="1600" b="1" dirty="0" smtClean="0">
              <a:latin typeface="Abadi" panose="020B0604020104020204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b="1" dirty="0" smtClean="0">
                <a:latin typeface="Abadi" panose="020B0604020104020204" pitchFamily="34" charset="0"/>
              </a:rPr>
              <a:t>Launch site’s have better success rate for payload mass greater then 8000.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400" dirty="0"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=""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1999" cy="130628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sz="4800" dirty="0" smtClean="0">
                <a:solidFill>
                  <a:schemeClr val="tx1"/>
                </a:solidFill>
                <a:latin typeface="Abadi"/>
              </a:rPr>
              <a:t>                      </a:t>
            </a:r>
            <a:r>
              <a:rPr lang="en-US" sz="4800" dirty="0" smtClean="0">
                <a:solidFill>
                  <a:schemeClr val="bg1"/>
                </a:solidFill>
                <a:latin typeface="Abadi"/>
              </a:rPr>
              <a:t>Payload vs. Launch Site</a:t>
            </a:r>
            <a:endParaRPr lang="en-US" sz="4800" dirty="0">
              <a:solidFill>
                <a:schemeClr val="bg1"/>
              </a:solidFill>
              <a:latin typeface="Abad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5617" y="1422196"/>
            <a:ext cx="8229600" cy="4038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1" y="1306286"/>
            <a:ext cx="12191999" cy="55517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CA" sz="22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CA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CA" sz="22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CA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CA" sz="22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CA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CA" sz="22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800" b="1" u="sng" dirty="0" smtClean="0">
              <a:solidFill>
                <a:srgbClr val="FF0000"/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b="1" u="sng" dirty="0" smtClean="0">
                <a:solidFill>
                  <a:srgbClr val="FF0000"/>
                </a:solidFill>
                <a:latin typeface="Abadi" panose="020B0604020104020204" pitchFamily="34" charset="0"/>
              </a:rPr>
              <a:t>Conclusion </a:t>
            </a:r>
            <a:r>
              <a:rPr lang="en-US" sz="1800" b="1" dirty="0" smtClean="0">
                <a:solidFill>
                  <a:srgbClr val="FF0000"/>
                </a:solidFill>
                <a:latin typeface="Abadi" panose="020B0604020104020204" pitchFamily="34" charset="0"/>
              </a:rPr>
              <a:t> :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b="1" dirty="0" smtClean="0">
                <a:latin typeface="Abadi" panose="020B0604020104020204" pitchFamily="34" charset="0"/>
              </a:rPr>
              <a:t>Orbit ES-L1, SSO, HEO, GEO have best success rate while GTO have worst success rate .</a:t>
            </a:r>
            <a:endParaRPr lang="en-US" sz="1800" b="1" dirty="0"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CA" sz="2200" dirty="0"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=""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1999" cy="130628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sz="4800" dirty="0" smtClean="0">
                <a:solidFill>
                  <a:schemeClr val="bg1"/>
                </a:solidFill>
                <a:latin typeface="Abadi"/>
              </a:rPr>
              <a:t>                      Success </a:t>
            </a:r>
            <a:r>
              <a:rPr lang="en-US" sz="4800" dirty="0">
                <a:solidFill>
                  <a:schemeClr val="bg1"/>
                </a:solidFill>
                <a:latin typeface="Abadi"/>
              </a:rPr>
              <a:t>Rate vs. Orbit Type</a:t>
            </a:r>
            <a:endParaRPr lang="en-US" sz="4800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7746" y="1468192"/>
            <a:ext cx="7031865" cy="4069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0" y="1291771"/>
            <a:ext cx="12191999" cy="55662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CA" sz="22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CA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CA" sz="22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CA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CA" sz="22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CA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CA" sz="22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CA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600" b="1" u="sng" dirty="0" smtClean="0">
              <a:solidFill>
                <a:schemeClr val="bg1"/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600" b="1" u="sng" dirty="0" smtClean="0">
                <a:solidFill>
                  <a:srgbClr val="FF0000"/>
                </a:solidFill>
                <a:latin typeface="Abadi" panose="020B0604020104020204" pitchFamily="34" charset="0"/>
              </a:rPr>
              <a:t>Conclusion </a:t>
            </a:r>
            <a:r>
              <a:rPr lang="en-US" sz="1600" b="1" dirty="0" smtClean="0">
                <a:solidFill>
                  <a:srgbClr val="FF0000"/>
                </a:solidFill>
                <a:latin typeface="Abadi" panose="020B0604020104020204" pitchFamily="34" charset="0"/>
              </a:rPr>
              <a:t> :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b="1" dirty="0" smtClean="0">
                <a:latin typeface="Abadi" panose="020B0604020104020204" pitchFamily="34" charset="0"/>
              </a:rPr>
              <a:t>We can’t  see a clear relationship between Orbit and flight number. But  we can say that LEO and VLEO orbit have  high success rate and GTO orbit have lowest success rate.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600" b="1" dirty="0" smtClean="0"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600" b="1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=""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1999" cy="129177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sz="4800" dirty="0" smtClean="0">
                <a:solidFill>
                  <a:srgbClr val="0B49CB"/>
                </a:solidFill>
                <a:latin typeface="Abadi"/>
              </a:rPr>
              <a:t>                 </a:t>
            </a:r>
            <a:r>
              <a:rPr lang="en-US" sz="4800" dirty="0" smtClean="0">
                <a:solidFill>
                  <a:schemeClr val="bg1"/>
                </a:solidFill>
                <a:latin typeface="Abadi"/>
              </a:rPr>
              <a:t>Flight </a:t>
            </a:r>
            <a:r>
              <a:rPr lang="en-US" sz="4800" dirty="0">
                <a:solidFill>
                  <a:schemeClr val="bg1"/>
                </a:solidFill>
                <a:latin typeface="Abadi"/>
              </a:rPr>
              <a:t>Number vs. Orbit </a:t>
            </a:r>
            <a:r>
              <a:rPr lang="en-US" sz="4800" dirty="0" smtClean="0">
                <a:solidFill>
                  <a:schemeClr val="bg1"/>
                </a:solidFill>
                <a:latin typeface="Abadi"/>
              </a:rPr>
              <a:t>Type</a:t>
            </a:r>
            <a:r>
              <a:rPr lang="en-US" sz="4800" dirty="0" smtClean="0">
                <a:solidFill>
                  <a:schemeClr val="tx1"/>
                </a:solidFill>
                <a:latin typeface="Abadi"/>
              </a:rPr>
              <a:t> </a:t>
            </a:r>
            <a:endParaRPr lang="en-US" sz="4800" dirty="0">
              <a:solidFill>
                <a:schemeClr val="tx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6986" y="1416073"/>
            <a:ext cx="6915955" cy="425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0" y="1291771"/>
            <a:ext cx="12192000" cy="55662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CA" sz="22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CA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CA" sz="22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CA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CA" sz="22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CA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CA" sz="22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CA" sz="22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600" b="1" u="sng" dirty="0">
                <a:solidFill>
                  <a:srgbClr val="FF0000"/>
                </a:solidFill>
                <a:latin typeface="Abadi" panose="020B0604020104020204" pitchFamily="34" charset="0"/>
              </a:rPr>
              <a:t>Conclusion </a:t>
            </a:r>
            <a:r>
              <a:rPr lang="en-US" sz="1600" b="1" dirty="0">
                <a:solidFill>
                  <a:srgbClr val="FF0000"/>
                </a:solidFill>
                <a:latin typeface="Abadi" panose="020B0604020104020204" pitchFamily="34" charset="0"/>
              </a:rPr>
              <a:t> </a:t>
            </a:r>
            <a:r>
              <a:rPr lang="en-US" sz="1600" b="1" dirty="0" smtClean="0">
                <a:solidFill>
                  <a:srgbClr val="FF0000"/>
                </a:solidFill>
                <a:latin typeface="Abadi" panose="020B0604020104020204" pitchFamily="34" charset="0"/>
              </a:rPr>
              <a:t>: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b="1" dirty="0" smtClean="0">
                <a:latin typeface="Abadi" panose="020B0604020104020204"/>
              </a:rPr>
              <a:t>We can say that with </a:t>
            </a:r>
            <a:r>
              <a:rPr lang="en-US" sz="1600" b="1" dirty="0">
                <a:latin typeface="Abadi" panose="020B0604020104020204"/>
              </a:rPr>
              <a:t>heavy payloads the successful landing or positive landing rate are more for Polar</a:t>
            </a:r>
            <a:r>
              <a:rPr lang="en-US" sz="1600" b="1" dirty="0" smtClean="0">
                <a:latin typeface="Abadi" panose="020B0604020104020204"/>
              </a:rPr>
              <a:t>, LEO </a:t>
            </a:r>
            <a:r>
              <a:rPr lang="en-US" sz="1600" b="1" dirty="0">
                <a:latin typeface="Abadi" panose="020B0604020104020204"/>
              </a:rPr>
              <a:t>and ISS.</a:t>
            </a:r>
            <a:endParaRPr lang="en-US" sz="1600" b="1" dirty="0" smtClean="0">
              <a:latin typeface="Abadi" panose="020B0604020104020204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b="1" dirty="0">
                <a:latin typeface="Abadi" panose="020B0604020104020204"/>
              </a:rPr>
              <a:t>However for GTO we cannot distinguish this well as both positive landing rate and negative landing(unsuccessful mission) are both there here.</a:t>
            </a:r>
            <a:endParaRPr lang="en-US" sz="1600" b="1" dirty="0" smtClean="0">
              <a:latin typeface="Abadi" panose="020B0604020104020204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800" b="1" dirty="0" smtClean="0">
              <a:solidFill>
                <a:schemeClr val="bg1"/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800" b="1" dirty="0">
              <a:solidFill>
                <a:schemeClr val="bg1"/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CA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=""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29177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sz="4800" dirty="0" smtClean="0">
                <a:solidFill>
                  <a:srgbClr val="0B49CB"/>
                </a:solidFill>
                <a:latin typeface="Abadi"/>
              </a:rPr>
              <a:t>                     </a:t>
            </a:r>
            <a:r>
              <a:rPr lang="en-US" sz="4800" dirty="0" smtClean="0">
                <a:solidFill>
                  <a:schemeClr val="bg1"/>
                </a:solidFill>
                <a:latin typeface="Abadi"/>
              </a:rPr>
              <a:t>Payload </a:t>
            </a:r>
            <a:r>
              <a:rPr lang="en-US" sz="4800" dirty="0">
                <a:solidFill>
                  <a:schemeClr val="bg1"/>
                </a:solidFill>
                <a:latin typeface="Abadi"/>
              </a:rPr>
              <a:t>vs. Orbit Type</a:t>
            </a:r>
            <a:endParaRPr lang="en-US" sz="4800" dirty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772" y="1433439"/>
            <a:ext cx="8319751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0" y="1291772"/>
            <a:ext cx="12192000" cy="55662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600" b="1" u="sng" dirty="0" smtClean="0">
              <a:solidFill>
                <a:schemeClr val="bg1"/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600" b="1" u="sng" dirty="0">
              <a:solidFill>
                <a:schemeClr val="bg1"/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600" b="1" u="sng" dirty="0" smtClean="0">
              <a:solidFill>
                <a:schemeClr val="bg1"/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600" b="1" u="sng" dirty="0">
              <a:solidFill>
                <a:schemeClr val="bg1"/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600" b="1" u="sng" dirty="0" smtClean="0">
              <a:solidFill>
                <a:schemeClr val="bg1"/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600" b="1" u="sng" dirty="0">
              <a:solidFill>
                <a:schemeClr val="bg1"/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600" b="1" u="sng" dirty="0" smtClean="0">
              <a:solidFill>
                <a:schemeClr val="bg1"/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600" b="1" u="sng" dirty="0">
              <a:solidFill>
                <a:schemeClr val="bg1"/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600" b="1" u="sng" dirty="0" smtClean="0">
              <a:solidFill>
                <a:schemeClr val="bg1"/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600" b="1" u="sng" dirty="0">
              <a:solidFill>
                <a:schemeClr val="bg1"/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600" b="1" u="sng" dirty="0" smtClean="0">
              <a:solidFill>
                <a:schemeClr val="bg1"/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600" b="1" u="sng" dirty="0" smtClean="0">
                <a:solidFill>
                  <a:srgbClr val="FF0000"/>
                </a:solidFill>
                <a:latin typeface="Abadi" panose="020B0604020104020204" pitchFamily="34" charset="0"/>
              </a:rPr>
              <a:t>Conclusion </a:t>
            </a:r>
            <a:r>
              <a:rPr lang="en-US" sz="1600" b="1" dirty="0" smtClean="0">
                <a:solidFill>
                  <a:srgbClr val="FF0000"/>
                </a:solidFill>
                <a:latin typeface="Abadi" panose="020B0604020104020204" pitchFamily="34" charset="0"/>
              </a:rPr>
              <a:t> :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b="1" dirty="0">
                <a:latin typeface="Abadi" panose="020B0604020104020204"/>
              </a:rPr>
              <a:t>T</a:t>
            </a:r>
            <a:r>
              <a:rPr lang="en-US" sz="1600" b="1" dirty="0" smtClean="0">
                <a:latin typeface="Abadi" panose="020B0604020104020204"/>
              </a:rPr>
              <a:t>he success </a:t>
            </a:r>
            <a:r>
              <a:rPr lang="en-US" sz="1600" b="1" dirty="0">
                <a:latin typeface="Abadi" panose="020B0604020104020204"/>
              </a:rPr>
              <a:t>rate since 2013 kept increasing till 2020</a:t>
            </a:r>
            <a:endParaRPr lang="en-US" sz="1600" b="1" dirty="0">
              <a:latin typeface="Abadi" panose="020B0604020104020204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=""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29177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sz="4800" dirty="0" smtClean="0">
                <a:solidFill>
                  <a:schemeClr val="tx1"/>
                </a:solidFill>
                <a:latin typeface="Abadi"/>
              </a:rPr>
              <a:t>                    </a:t>
            </a:r>
            <a:r>
              <a:rPr lang="en-US" sz="4800" dirty="0" smtClean="0">
                <a:solidFill>
                  <a:schemeClr val="bg1"/>
                </a:solidFill>
                <a:latin typeface="Abadi"/>
              </a:rPr>
              <a:t>Launch </a:t>
            </a:r>
            <a:r>
              <a:rPr lang="en-US" sz="4800" dirty="0">
                <a:solidFill>
                  <a:schemeClr val="bg1"/>
                </a:solidFill>
                <a:latin typeface="Abadi"/>
              </a:rPr>
              <a:t>Success Yearly Trend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6073" y="1455312"/>
            <a:ext cx="8199416" cy="440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107582"/>
          </a:xfrm>
          <a:solidFill>
            <a:schemeClr val="tx1"/>
          </a:solidFill>
        </p:spPr>
        <p:txBody>
          <a:bodyPr/>
          <a:lstStyle/>
          <a:p>
            <a:r>
              <a:rPr lang="en-US" dirty="0" smtClean="0">
                <a:latin typeface="Abadi" panose="020B0604020104020204" pitchFamily="34" charset="0"/>
              </a:rPr>
              <a:t>        </a:t>
            </a:r>
            <a:r>
              <a:rPr lang="en-US" sz="5400" dirty="0" smtClean="0">
                <a:solidFill>
                  <a:schemeClr val="bg1"/>
                </a:solidFill>
                <a:latin typeface="Abadi" panose="020B0604020104020204" pitchFamily="34" charset="0"/>
              </a:rPr>
              <a:t>Exploratory </a:t>
            </a:r>
            <a:r>
              <a:rPr lang="en-US" sz="5400" dirty="0">
                <a:solidFill>
                  <a:schemeClr val="bg1"/>
                </a:solidFill>
                <a:latin typeface="Abadi" panose="020B0604020104020204" pitchFamily="34" charset="0"/>
              </a:rPr>
              <a:t>data </a:t>
            </a:r>
            <a:r>
              <a:rPr lang="en-US" sz="5400" dirty="0" smtClean="0">
                <a:solidFill>
                  <a:schemeClr val="bg1"/>
                </a:solidFill>
                <a:latin typeface="Abadi" panose="020B0604020104020204" pitchFamily="34" charset="0"/>
              </a:rPr>
              <a:t>analysis with SQL</a:t>
            </a:r>
            <a:endParaRPr lang="en-US" sz="5400" dirty="0">
              <a:solidFill>
                <a:schemeClr val="bg1"/>
              </a:solidFill>
            </a:endParaRPr>
          </a:p>
        </p:txBody>
      </p:sp>
      <p:pic>
        <p:nvPicPr>
          <p:cNvPr id="13" name="Content Placeholder 1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26104"/>
            <a:ext cx="12192001" cy="5923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173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-1" y="1320800"/>
            <a:ext cx="12192000" cy="55372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4400" u="sng" dirty="0" smtClean="0">
                <a:latin typeface="Abadi" panose="020B0604020104020204" pitchFamily="34" charset="0"/>
              </a:rPr>
              <a:t>SQL Query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/>
              <a:t>the names of the unique launch sites in the space </a:t>
            </a:r>
            <a:r>
              <a:rPr lang="en-US" sz="2000" dirty="0" smtClean="0"/>
              <a:t>mission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b="1" dirty="0"/>
              <a:t>%</a:t>
            </a:r>
            <a:r>
              <a:rPr lang="en-US" b="1" dirty="0" err="1"/>
              <a:t>sql</a:t>
            </a:r>
            <a:r>
              <a:rPr lang="en-US" b="1" dirty="0"/>
              <a:t> select DISTINCT(LAUNCH_SITE) from SPACEXTBL;</a:t>
            </a:r>
            <a:endParaRPr lang="en-US" b="1" dirty="0"/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4400" u="sng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4400" u="sng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4400" u="sng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3600" u="sng" dirty="0"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=""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1999" cy="132080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sz="5400" dirty="0" smtClean="0">
                <a:solidFill>
                  <a:schemeClr val="tx1"/>
                </a:solidFill>
                <a:latin typeface="Abadi"/>
              </a:rPr>
              <a:t>                   </a:t>
            </a:r>
            <a:r>
              <a:rPr lang="en-US" sz="5400" dirty="0" smtClean="0">
                <a:solidFill>
                  <a:schemeClr val="bg1"/>
                </a:solidFill>
                <a:latin typeface="Abadi"/>
              </a:rPr>
              <a:t>All Launch Site Names</a:t>
            </a:r>
            <a:endParaRPr lang="en-US" sz="5400" dirty="0">
              <a:solidFill>
                <a:schemeClr val="bg1"/>
              </a:solidFill>
              <a:latin typeface="Abadi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0596323"/>
              </p:ext>
            </p:extLst>
          </p:nvPr>
        </p:nvGraphicFramePr>
        <p:xfrm>
          <a:off x="3187522" y="3721998"/>
          <a:ext cx="1481070" cy="2584836"/>
        </p:xfrm>
        <a:graphic>
          <a:graphicData uri="http://schemas.openxmlformats.org/drawingml/2006/table">
            <a:tbl>
              <a:tblPr/>
              <a:tblGrid>
                <a:gridCol w="1481070"/>
              </a:tblGrid>
              <a:tr h="240790">
                <a:tc>
                  <a:txBody>
                    <a:bodyPr/>
                    <a:lstStyle/>
                    <a:p>
                      <a:pPr algn="r" fontAlgn="ctr"/>
                      <a:r>
                        <a:rPr lang="en-US" b="1" dirty="0" err="1">
                          <a:solidFill>
                            <a:schemeClr val="bg1"/>
                          </a:solidFill>
                          <a:effectLst/>
                        </a:rPr>
                        <a:t>Launch_Site</a:t>
                      </a:r>
                      <a:endParaRPr lang="en-US" b="1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</a:tr>
              <a:tr h="554769"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solidFill>
                            <a:schemeClr val="bg1"/>
                          </a:solidFill>
                          <a:effectLst/>
                        </a:rPr>
                        <a:t>CCAFS LC-40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</a:tr>
              <a:tr h="554769"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solidFill>
                            <a:schemeClr val="bg1"/>
                          </a:solidFill>
                          <a:effectLst/>
                        </a:rPr>
                        <a:t>VAFB SLC-4E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</a:tr>
              <a:tr h="554769"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solidFill>
                            <a:schemeClr val="bg1"/>
                          </a:solidFill>
                          <a:effectLst/>
                        </a:rPr>
                        <a:t>KSC LC-39A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</a:tr>
              <a:tr h="554769"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solidFill>
                            <a:schemeClr val="bg1"/>
                          </a:solidFill>
                          <a:effectLst/>
                        </a:rPr>
                        <a:t>CCAFS SLC-40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5610964" y="3849043"/>
            <a:ext cx="3567448" cy="21765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u="sng" dirty="0" smtClean="0">
                <a:solidFill>
                  <a:schemeClr val="tx1"/>
                </a:solidFill>
                <a:latin typeface="Abadi" panose="020B0604020104020204"/>
              </a:rPr>
              <a:t>Query Explanation : </a:t>
            </a:r>
          </a:p>
          <a:p>
            <a:pPr algn="ctr"/>
            <a:r>
              <a:rPr lang="en-US" sz="1600" b="1" dirty="0" smtClean="0">
                <a:solidFill>
                  <a:schemeClr val="tx1"/>
                </a:solidFill>
                <a:latin typeface="Abadi" panose="020B0604020104020204"/>
              </a:rPr>
              <a:t>Select</a:t>
            </a:r>
            <a:r>
              <a:rPr lang="en-US" sz="1600" dirty="0" smtClean="0">
                <a:solidFill>
                  <a:schemeClr val="tx1"/>
                </a:solidFill>
                <a:latin typeface="Abadi" panose="020B0604020104020204"/>
              </a:rPr>
              <a:t> function is used to find certain data like here launch site and</a:t>
            </a:r>
            <a:r>
              <a:rPr lang="en-US" sz="1600" b="1" dirty="0" smtClean="0">
                <a:solidFill>
                  <a:schemeClr val="tx1"/>
                </a:solidFill>
                <a:latin typeface="Abadi" panose="020B0604020104020204"/>
              </a:rPr>
              <a:t> DISTINCT </a:t>
            </a:r>
            <a:r>
              <a:rPr lang="en-US" sz="1600" dirty="0" smtClean="0">
                <a:solidFill>
                  <a:schemeClr val="tx1"/>
                </a:solidFill>
                <a:latin typeface="Abadi" panose="020B0604020104020204"/>
              </a:rPr>
              <a:t>function is used to find unique name of launch sites from </a:t>
            </a:r>
            <a:r>
              <a:rPr lang="en-US" sz="1600" b="1" dirty="0" smtClean="0">
                <a:solidFill>
                  <a:schemeClr val="tx1"/>
                </a:solidFill>
                <a:latin typeface="Abadi" panose="020B0604020104020204"/>
              </a:rPr>
              <a:t>SPACEXTBL</a:t>
            </a:r>
            <a:r>
              <a:rPr lang="en-US" sz="1600" dirty="0" smtClean="0">
                <a:solidFill>
                  <a:schemeClr val="tx1"/>
                </a:solidFill>
                <a:latin typeface="Abadi" panose="020B0604020104020204"/>
              </a:rPr>
              <a:t> dataset.</a:t>
            </a:r>
            <a:endParaRPr lang="en-US" sz="1400" b="1" u="sng" dirty="0">
              <a:solidFill>
                <a:schemeClr val="tx1"/>
              </a:solidFill>
            </a:endParaRPr>
          </a:p>
          <a:p>
            <a:pPr algn="ctr"/>
            <a:endParaRPr lang="en-US" b="1" u="sng" dirty="0">
              <a:solidFill>
                <a:schemeClr val="tx1"/>
              </a:solidFill>
            </a:endParaRPr>
          </a:p>
        </p:txBody>
      </p:sp>
      <p:sp>
        <p:nvSpPr>
          <p:cNvPr id="11" name="Right Arrow 10"/>
          <p:cNvSpPr/>
          <p:nvPr/>
        </p:nvSpPr>
        <p:spPr>
          <a:xfrm rot="5400000">
            <a:off x="3655487" y="3193963"/>
            <a:ext cx="579550" cy="425003"/>
          </a:xfrm>
          <a:prstGeom prst="rightArrow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" y="1306240"/>
            <a:ext cx="12191999" cy="5566229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4000" u="sng" dirty="0">
                <a:latin typeface="Abadi" panose="020B0604020104020204" pitchFamily="34" charset="0"/>
              </a:rPr>
              <a:t>SQL </a:t>
            </a:r>
            <a:r>
              <a:rPr lang="en-US" sz="4000" u="sng" dirty="0" smtClean="0">
                <a:latin typeface="Abadi" panose="020B0604020104020204" pitchFamily="34" charset="0"/>
              </a:rPr>
              <a:t>Query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/>
              <a:t>Display 5 records where launch sites begin with the string 'CCA'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b="1" dirty="0">
                <a:latin typeface="Abadi" panose="020B0604020104020204" pitchFamily="34" charset="0"/>
              </a:rPr>
              <a:t>%</a:t>
            </a:r>
            <a:r>
              <a:rPr lang="en-US" b="1" dirty="0" err="1">
                <a:latin typeface="Abadi" panose="020B0604020104020204" pitchFamily="34" charset="0"/>
              </a:rPr>
              <a:t>sql</a:t>
            </a:r>
            <a:r>
              <a:rPr lang="en-US" b="1" dirty="0">
                <a:latin typeface="Abadi" panose="020B0604020104020204" pitchFamily="34" charset="0"/>
              </a:rPr>
              <a:t> SELECT *</a:t>
            </a:r>
            <a:r>
              <a:rPr lang="en-US" b="1" dirty="0" smtClean="0">
                <a:latin typeface="Abadi" panose="020B0604020104020204" pitchFamily="34" charset="0"/>
              </a:rPr>
              <a:t> </a:t>
            </a:r>
            <a:r>
              <a:rPr lang="en-US" b="1" dirty="0">
                <a:latin typeface="Abadi" panose="020B0604020104020204" pitchFamily="34" charset="0"/>
              </a:rPr>
              <a:t>from SPACEXTBL where (LAUNCH_SITE) LIKE 'CCA%' LIMIT 5</a:t>
            </a:r>
            <a:r>
              <a:rPr lang="en-US" b="1" dirty="0" smtClean="0">
                <a:latin typeface="Abadi" panose="020B0604020104020204" pitchFamily="34" charset="0"/>
              </a:rPr>
              <a:t>;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b="1" dirty="0"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0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=""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1999" cy="129177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sz="4800" smtClean="0">
                <a:solidFill>
                  <a:schemeClr val="bg1"/>
                </a:solidFill>
                <a:latin typeface="Abadi"/>
              </a:rPr>
              <a:t>         Launch </a:t>
            </a:r>
            <a:r>
              <a:rPr lang="en-US" sz="4800" dirty="0">
                <a:solidFill>
                  <a:schemeClr val="bg1"/>
                </a:solidFill>
                <a:latin typeface="Abadi"/>
              </a:rPr>
              <a:t>Site Names Begin with 'CCA'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7432421"/>
              </p:ext>
            </p:extLst>
          </p:nvPr>
        </p:nvGraphicFramePr>
        <p:xfrm>
          <a:off x="168148" y="3773508"/>
          <a:ext cx="7945541" cy="2991139"/>
        </p:xfrm>
        <a:graphic>
          <a:graphicData uri="http://schemas.openxmlformats.org/drawingml/2006/table">
            <a:tbl>
              <a:tblPr/>
              <a:tblGrid>
                <a:gridCol w="794554"/>
                <a:gridCol w="794554"/>
                <a:gridCol w="651093"/>
                <a:gridCol w="708338"/>
                <a:gridCol w="1024232"/>
                <a:gridCol w="794554"/>
                <a:gridCol w="794554"/>
                <a:gridCol w="794554"/>
                <a:gridCol w="794554"/>
                <a:gridCol w="794554"/>
              </a:tblGrid>
              <a:tr h="427771"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 dirty="0" smtClean="0">
                          <a:solidFill>
                            <a:schemeClr val="bg1"/>
                          </a:solidFill>
                          <a:effectLst/>
                          <a:latin typeface="inherit"/>
                        </a:rPr>
                        <a:t>date</a:t>
                      </a:r>
                      <a:endParaRPr lang="en-US" sz="900" b="1" dirty="0">
                        <a:solidFill>
                          <a:schemeClr val="bg1"/>
                        </a:solidFill>
                        <a:effectLst/>
                        <a:latin typeface="inherit"/>
                      </a:endParaRPr>
                    </a:p>
                  </a:txBody>
                  <a:tcPr marL="51802" marR="51802" marT="25901" marB="259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 dirty="0">
                          <a:solidFill>
                            <a:schemeClr val="bg1"/>
                          </a:solidFill>
                          <a:effectLst/>
                          <a:latin typeface="inherit"/>
                        </a:rPr>
                        <a:t>Time (UTC)</a:t>
                      </a:r>
                    </a:p>
                  </a:txBody>
                  <a:tcPr marL="51802" marR="51802" marT="25901" marB="259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 dirty="0" err="1">
                          <a:solidFill>
                            <a:schemeClr val="bg1"/>
                          </a:solidFill>
                          <a:effectLst/>
                          <a:latin typeface="inherit"/>
                        </a:rPr>
                        <a:t>Booster_Version</a:t>
                      </a:r>
                      <a:endParaRPr lang="en-US" sz="900" b="1" dirty="0">
                        <a:solidFill>
                          <a:schemeClr val="bg1"/>
                        </a:solidFill>
                        <a:effectLst/>
                        <a:latin typeface="inherit"/>
                      </a:endParaRPr>
                    </a:p>
                  </a:txBody>
                  <a:tcPr marL="51802" marR="51802" marT="25901" marB="259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 dirty="0" err="1">
                          <a:solidFill>
                            <a:schemeClr val="bg1"/>
                          </a:solidFill>
                          <a:effectLst/>
                          <a:latin typeface="inherit"/>
                        </a:rPr>
                        <a:t>Launch_Site</a:t>
                      </a:r>
                      <a:endParaRPr lang="en-US" sz="900" b="1" dirty="0">
                        <a:solidFill>
                          <a:schemeClr val="bg1"/>
                        </a:solidFill>
                        <a:effectLst/>
                        <a:latin typeface="inherit"/>
                      </a:endParaRPr>
                    </a:p>
                  </a:txBody>
                  <a:tcPr marL="51802" marR="51802" marT="25901" marB="259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>
                          <a:solidFill>
                            <a:schemeClr val="bg1"/>
                          </a:solidFill>
                          <a:effectLst/>
                          <a:latin typeface="inherit"/>
                        </a:rPr>
                        <a:t>Payload</a:t>
                      </a:r>
                    </a:p>
                  </a:txBody>
                  <a:tcPr marL="51802" marR="51802" marT="25901" marB="259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>
                          <a:solidFill>
                            <a:schemeClr val="bg1"/>
                          </a:solidFill>
                          <a:effectLst/>
                          <a:latin typeface="inherit"/>
                        </a:rPr>
                        <a:t>PAYLOAD_MASS__KG_</a:t>
                      </a:r>
                    </a:p>
                  </a:txBody>
                  <a:tcPr marL="51802" marR="51802" marT="25901" marB="259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>
                          <a:solidFill>
                            <a:schemeClr val="bg1"/>
                          </a:solidFill>
                          <a:effectLst/>
                          <a:latin typeface="inherit"/>
                        </a:rPr>
                        <a:t>Orbit</a:t>
                      </a:r>
                    </a:p>
                  </a:txBody>
                  <a:tcPr marL="51802" marR="51802" marT="25901" marB="259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>
                          <a:solidFill>
                            <a:schemeClr val="bg1"/>
                          </a:solidFill>
                          <a:effectLst/>
                          <a:latin typeface="inherit"/>
                        </a:rPr>
                        <a:t>Customer</a:t>
                      </a:r>
                    </a:p>
                  </a:txBody>
                  <a:tcPr marL="51802" marR="51802" marT="25901" marB="259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>
                          <a:solidFill>
                            <a:schemeClr val="bg1"/>
                          </a:solidFill>
                          <a:effectLst/>
                          <a:latin typeface="inherit"/>
                        </a:rPr>
                        <a:t>Mission_Outcome</a:t>
                      </a:r>
                    </a:p>
                  </a:txBody>
                  <a:tcPr marL="51802" marR="51802" marT="25901" marB="259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>
                          <a:solidFill>
                            <a:schemeClr val="bg1"/>
                          </a:solidFill>
                          <a:effectLst/>
                          <a:latin typeface="inherit"/>
                        </a:rPr>
                        <a:t>Landing _Outcome</a:t>
                      </a:r>
                    </a:p>
                  </a:txBody>
                  <a:tcPr marL="51802" marR="51802" marT="25901" marB="259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</a:tr>
              <a:tr h="625204"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>
                          <a:solidFill>
                            <a:schemeClr val="bg1"/>
                          </a:solidFill>
                          <a:effectLst/>
                          <a:latin typeface="inherit"/>
                        </a:rPr>
                        <a:t>04-06-2010</a:t>
                      </a:r>
                    </a:p>
                  </a:txBody>
                  <a:tcPr marL="51802" marR="51802" marT="25901" marB="259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dirty="0">
                          <a:solidFill>
                            <a:schemeClr val="bg1"/>
                          </a:solidFill>
                          <a:effectLst/>
                          <a:latin typeface="inherit"/>
                        </a:rPr>
                        <a:t>18:45:00</a:t>
                      </a:r>
                    </a:p>
                  </a:txBody>
                  <a:tcPr marL="51802" marR="51802" marT="25901" marB="259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dirty="0">
                          <a:solidFill>
                            <a:schemeClr val="bg1"/>
                          </a:solidFill>
                          <a:effectLst/>
                          <a:latin typeface="inherit"/>
                        </a:rPr>
                        <a:t>F9 v1.0 B0003</a:t>
                      </a:r>
                    </a:p>
                  </a:txBody>
                  <a:tcPr marL="51802" marR="51802" marT="25901" marB="259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dirty="0">
                          <a:solidFill>
                            <a:schemeClr val="bg1"/>
                          </a:solidFill>
                          <a:effectLst/>
                          <a:latin typeface="inherit"/>
                        </a:rPr>
                        <a:t>CCAFS LC-40</a:t>
                      </a:r>
                    </a:p>
                  </a:txBody>
                  <a:tcPr marL="51802" marR="51802" marT="25901" marB="259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dirty="0">
                          <a:solidFill>
                            <a:schemeClr val="bg1"/>
                          </a:solidFill>
                          <a:effectLst/>
                          <a:latin typeface="inherit"/>
                        </a:rPr>
                        <a:t>Dragon Spacecraft Qualification Unit</a:t>
                      </a:r>
                    </a:p>
                  </a:txBody>
                  <a:tcPr marL="51802" marR="51802" marT="25901" marB="259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dirty="0">
                          <a:solidFill>
                            <a:schemeClr val="bg1"/>
                          </a:solidFill>
                          <a:effectLst/>
                          <a:latin typeface="inherit"/>
                        </a:rPr>
                        <a:t>0</a:t>
                      </a:r>
                    </a:p>
                  </a:txBody>
                  <a:tcPr marL="51802" marR="51802" marT="25901" marB="259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dirty="0">
                          <a:solidFill>
                            <a:schemeClr val="bg1"/>
                          </a:solidFill>
                          <a:effectLst/>
                          <a:latin typeface="inherit"/>
                        </a:rPr>
                        <a:t>LEO</a:t>
                      </a:r>
                    </a:p>
                  </a:txBody>
                  <a:tcPr marL="51802" marR="51802" marT="25901" marB="259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>
                          <a:solidFill>
                            <a:schemeClr val="bg1"/>
                          </a:solidFill>
                          <a:effectLst/>
                          <a:latin typeface="inherit"/>
                        </a:rPr>
                        <a:t>SpaceX</a:t>
                      </a:r>
                    </a:p>
                  </a:txBody>
                  <a:tcPr marL="51802" marR="51802" marT="25901" marB="259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>
                          <a:solidFill>
                            <a:schemeClr val="bg1"/>
                          </a:solidFill>
                          <a:effectLst/>
                          <a:latin typeface="inherit"/>
                        </a:rPr>
                        <a:t>Success</a:t>
                      </a:r>
                    </a:p>
                  </a:txBody>
                  <a:tcPr marL="51802" marR="51802" marT="25901" marB="259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>
                          <a:solidFill>
                            <a:schemeClr val="bg1"/>
                          </a:solidFill>
                          <a:effectLst/>
                          <a:latin typeface="inherit"/>
                        </a:rPr>
                        <a:t>Failure (parachute)</a:t>
                      </a:r>
                    </a:p>
                  </a:txBody>
                  <a:tcPr marL="51802" marR="51802" marT="25901" marB="259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</a:tr>
              <a:tr h="921354"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>
                          <a:solidFill>
                            <a:schemeClr val="bg1"/>
                          </a:solidFill>
                          <a:effectLst/>
                          <a:latin typeface="inherit"/>
                        </a:rPr>
                        <a:t>08-12-2010</a:t>
                      </a:r>
                    </a:p>
                  </a:txBody>
                  <a:tcPr marL="51802" marR="51802" marT="25901" marB="259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>
                          <a:solidFill>
                            <a:schemeClr val="bg1"/>
                          </a:solidFill>
                          <a:effectLst/>
                          <a:latin typeface="inherit"/>
                        </a:rPr>
                        <a:t>15:43:00</a:t>
                      </a:r>
                    </a:p>
                  </a:txBody>
                  <a:tcPr marL="51802" marR="51802" marT="25901" marB="259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>
                          <a:solidFill>
                            <a:schemeClr val="bg1"/>
                          </a:solidFill>
                          <a:effectLst/>
                          <a:latin typeface="inherit"/>
                        </a:rPr>
                        <a:t>F9 v1.0 B0004</a:t>
                      </a:r>
                    </a:p>
                  </a:txBody>
                  <a:tcPr marL="51802" marR="51802" marT="25901" marB="259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dirty="0">
                          <a:solidFill>
                            <a:schemeClr val="bg1"/>
                          </a:solidFill>
                          <a:effectLst/>
                          <a:latin typeface="inherit"/>
                        </a:rPr>
                        <a:t>CCAFS LC-40</a:t>
                      </a:r>
                    </a:p>
                  </a:txBody>
                  <a:tcPr marL="51802" marR="51802" marT="25901" marB="259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dirty="0">
                          <a:solidFill>
                            <a:schemeClr val="bg1"/>
                          </a:solidFill>
                          <a:effectLst/>
                          <a:latin typeface="inherit"/>
                        </a:rPr>
                        <a:t>Dragon demo flight C1, two </a:t>
                      </a:r>
                      <a:r>
                        <a:rPr lang="en-US" sz="900" dirty="0" err="1">
                          <a:solidFill>
                            <a:schemeClr val="bg1"/>
                          </a:solidFill>
                          <a:effectLst/>
                          <a:latin typeface="inherit"/>
                        </a:rPr>
                        <a:t>CubeSats</a:t>
                      </a:r>
                      <a:r>
                        <a:rPr lang="en-US" sz="900" dirty="0">
                          <a:solidFill>
                            <a:schemeClr val="bg1"/>
                          </a:solidFill>
                          <a:effectLst/>
                          <a:latin typeface="inherit"/>
                        </a:rPr>
                        <a:t>, barrel of </a:t>
                      </a:r>
                      <a:r>
                        <a:rPr lang="en-US" sz="900" dirty="0" err="1">
                          <a:solidFill>
                            <a:schemeClr val="bg1"/>
                          </a:solidFill>
                          <a:effectLst/>
                          <a:latin typeface="inherit"/>
                        </a:rPr>
                        <a:t>Brouere</a:t>
                      </a:r>
                      <a:r>
                        <a:rPr lang="en-US" sz="900" dirty="0">
                          <a:solidFill>
                            <a:schemeClr val="bg1"/>
                          </a:solidFill>
                          <a:effectLst/>
                          <a:latin typeface="inherit"/>
                        </a:rPr>
                        <a:t> cheese</a:t>
                      </a:r>
                    </a:p>
                  </a:txBody>
                  <a:tcPr marL="51802" marR="51802" marT="25901" marB="259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dirty="0">
                          <a:solidFill>
                            <a:schemeClr val="bg1"/>
                          </a:solidFill>
                          <a:effectLst/>
                          <a:latin typeface="inherit"/>
                        </a:rPr>
                        <a:t>0</a:t>
                      </a:r>
                    </a:p>
                  </a:txBody>
                  <a:tcPr marL="51802" marR="51802" marT="25901" marB="259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dirty="0">
                          <a:solidFill>
                            <a:schemeClr val="bg1"/>
                          </a:solidFill>
                          <a:effectLst/>
                          <a:latin typeface="inherit"/>
                        </a:rPr>
                        <a:t>LEO (ISS)</a:t>
                      </a:r>
                    </a:p>
                  </a:txBody>
                  <a:tcPr marL="51802" marR="51802" marT="25901" marB="259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dirty="0">
                          <a:solidFill>
                            <a:schemeClr val="bg1"/>
                          </a:solidFill>
                          <a:effectLst/>
                          <a:latin typeface="inherit"/>
                        </a:rPr>
                        <a:t>NASA (COTS) NRO</a:t>
                      </a:r>
                    </a:p>
                  </a:txBody>
                  <a:tcPr marL="51802" marR="51802" marT="25901" marB="259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dirty="0">
                          <a:solidFill>
                            <a:schemeClr val="bg1"/>
                          </a:solidFill>
                          <a:effectLst/>
                          <a:latin typeface="inherit"/>
                        </a:rPr>
                        <a:t>Success</a:t>
                      </a:r>
                    </a:p>
                  </a:txBody>
                  <a:tcPr marL="51802" marR="51802" marT="25901" marB="259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dirty="0">
                          <a:solidFill>
                            <a:schemeClr val="bg1"/>
                          </a:solidFill>
                          <a:effectLst/>
                          <a:latin typeface="inherit"/>
                        </a:rPr>
                        <a:t>Failure (parachute)</a:t>
                      </a:r>
                    </a:p>
                  </a:txBody>
                  <a:tcPr marL="51802" marR="51802" marT="25901" marB="259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</a:tr>
              <a:tr h="329055"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>
                          <a:solidFill>
                            <a:schemeClr val="bg1"/>
                          </a:solidFill>
                          <a:effectLst/>
                          <a:latin typeface="inherit"/>
                        </a:rPr>
                        <a:t>22-05-2012</a:t>
                      </a:r>
                    </a:p>
                  </a:txBody>
                  <a:tcPr marL="51802" marR="51802" marT="25901" marB="259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>
                          <a:solidFill>
                            <a:schemeClr val="bg1"/>
                          </a:solidFill>
                          <a:effectLst/>
                          <a:latin typeface="inherit"/>
                        </a:rPr>
                        <a:t>07:44:00</a:t>
                      </a:r>
                    </a:p>
                  </a:txBody>
                  <a:tcPr marL="51802" marR="51802" marT="25901" marB="259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>
                          <a:solidFill>
                            <a:schemeClr val="bg1"/>
                          </a:solidFill>
                          <a:effectLst/>
                          <a:latin typeface="inherit"/>
                        </a:rPr>
                        <a:t>F9 v1.0 B0005</a:t>
                      </a:r>
                    </a:p>
                  </a:txBody>
                  <a:tcPr marL="51802" marR="51802" marT="25901" marB="259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>
                          <a:solidFill>
                            <a:schemeClr val="bg1"/>
                          </a:solidFill>
                          <a:effectLst/>
                          <a:latin typeface="inherit"/>
                        </a:rPr>
                        <a:t>CCAFS LC-40</a:t>
                      </a:r>
                    </a:p>
                  </a:txBody>
                  <a:tcPr marL="51802" marR="51802" marT="25901" marB="259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>
                          <a:solidFill>
                            <a:schemeClr val="bg1"/>
                          </a:solidFill>
                          <a:effectLst/>
                          <a:latin typeface="inherit"/>
                        </a:rPr>
                        <a:t>Dragon demo flight C2</a:t>
                      </a:r>
                    </a:p>
                  </a:txBody>
                  <a:tcPr marL="51802" marR="51802" marT="25901" marB="259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>
                          <a:solidFill>
                            <a:schemeClr val="bg1"/>
                          </a:solidFill>
                          <a:effectLst/>
                          <a:latin typeface="inherit"/>
                        </a:rPr>
                        <a:t>525</a:t>
                      </a:r>
                    </a:p>
                  </a:txBody>
                  <a:tcPr marL="51802" marR="51802" marT="25901" marB="259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>
                          <a:solidFill>
                            <a:schemeClr val="bg1"/>
                          </a:solidFill>
                          <a:effectLst/>
                          <a:latin typeface="inherit"/>
                        </a:rPr>
                        <a:t>LEO (ISS)</a:t>
                      </a:r>
                    </a:p>
                  </a:txBody>
                  <a:tcPr marL="51802" marR="51802" marT="25901" marB="259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dirty="0">
                          <a:solidFill>
                            <a:schemeClr val="bg1"/>
                          </a:solidFill>
                          <a:effectLst/>
                          <a:latin typeface="inherit"/>
                        </a:rPr>
                        <a:t>NASA (COTS)</a:t>
                      </a:r>
                    </a:p>
                  </a:txBody>
                  <a:tcPr marL="51802" marR="51802" marT="25901" marB="259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dirty="0">
                          <a:solidFill>
                            <a:schemeClr val="bg1"/>
                          </a:solidFill>
                          <a:effectLst/>
                          <a:latin typeface="inherit"/>
                        </a:rPr>
                        <a:t>Success</a:t>
                      </a:r>
                    </a:p>
                  </a:txBody>
                  <a:tcPr marL="51802" marR="51802" marT="25901" marB="259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dirty="0">
                          <a:solidFill>
                            <a:schemeClr val="bg1"/>
                          </a:solidFill>
                          <a:effectLst/>
                          <a:latin typeface="inherit"/>
                        </a:rPr>
                        <a:t>No attempt</a:t>
                      </a:r>
                    </a:p>
                  </a:txBody>
                  <a:tcPr marL="51802" marR="51802" marT="25901" marB="259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</a:tr>
              <a:tr h="230338"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>
                          <a:solidFill>
                            <a:schemeClr val="bg1"/>
                          </a:solidFill>
                          <a:effectLst/>
                          <a:latin typeface="inherit"/>
                        </a:rPr>
                        <a:t>08-10-2012</a:t>
                      </a:r>
                    </a:p>
                  </a:txBody>
                  <a:tcPr marL="51802" marR="51802" marT="25901" marB="259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>
                          <a:solidFill>
                            <a:schemeClr val="bg1"/>
                          </a:solidFill>
                          <a:effectLst/>
                          <a:latin typeface="inherit"/>
                        </a:rPr>
                        <a:t>00:35:00</a:t>
                      </a:r>
                    </a:p>
                  </a:txBody>
                  <a:tcPr marL="51802" marR="51802" marT="25901" marB="259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>
                          <a:solidFill>
                            <a:schemeClr val="bg1"/>
                          </a:solidFill>
                          <a:effectLst/>
                          <a:latin typeface="inherit"/>
                        </a:rPr>
                        <a:t>F9 v1.0 B0006</a:t>
                      </a:r>
                    </a:p>
                  </a:txBody>
                  <a:tcPr marL="51802" marR="51802" marT="25901" marB="259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>
                          <a:solidFill>
                            <a:schemeClr val="bg1"/>
                          </a:solidFill>
                          <a:effectLst/>
                          <a:latin typeface="inherit"/>
                        </a:rPr>
                        <a:t>CCAFS LC-40</a:t>
                      </a:r>
                    </a:p>
                  </a:txBody>
                  <a:tcPr marL="51802" marR="51802" marT="25901" marB="259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>
                          <a:solidFill>
                            <a:schemeClr val="bg1"/>
                          </a:solidFill>
                          <a:effectLst/>
                          <a:latin typeface="inherit"/>
                        </a:rPr>
                        <a:t>SpaceX CRS-1</a:t>
                      </a:r>
                    </a:p>
                  </a:txBody>
                  <a:tcPr marL="51802" marR="51802" marT="25901" marB="259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>
                          <a:solidFill>
                            <a:schemeClr val="bg1"/>
                          </a:solidFill>
                          <a:effectLst/>
                          <a:latin typeface="inherit"/>
                        </a:rPr>
                        <a:t>500</a:t>
                      </a:r>
                    </a:p>
                  </a:txBody>
                  <a:tcPr marL="51802" marR="51802" marT="25901" marB="259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>
                          <a:solidFill>
                            <a:schemeClr val="bg1"/>
                          </a:solidFill>
                          <a:effectLst/>
                          <a:latin typeface="inherit"/>
                        </a:rPr>
                        <a:t>LEO (ISS)</a:t>
                      </a:r>
                    </a:p>
                  </a:txBody>
                  <a:tcPr marL="51802" marR="51802" marT="25901" marB="259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>
                          <a:solidFill>
                            <a:schemeClr val="bg1"/>
                          </a:solidFill>
                          <a:effectLst/>
                          <a:latin typeface="inherit"/>
                        </a:rPr>
                        <a:t>NASA (CRS)</a:t>
                      </a:r>
                    </a:p>
                  </a:txBody>
                  <a:tcPr marL="51802" marR="51802" marT="25901" marB="259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>
                          <a:solidFill>
                            <a:schemeClr val="bg1"/>
                          </a:solidFill>
                          <a:effectLst/>
                          <a:latin typeface="inherit"/>
                        </a:rPr>
                        <a:t>Success</a:t>
                      </a:r>
                    </a:p>
                  </a:txBody>
                  <a:tcPr marL="51802" marR="51802" marT="25901" marB="259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dirty="0">
                          <a:solidFill>
                            <a:schemeClr val="bg1"/>
                          </a:solidFill>
                          <a:effectLst/>
                          <a:latin typeface="inherit"/>
                        </a:rPr>
                        <a:t>No attempt</a:t>
                      </a:r>
                    </a:p>
                  </a:txBody>
                  <a:tcPr marL="51802" marR="51802" marT="25901" marB="259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</a:tr>
              <a:tr h="230338"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>
                          <a:solidFill>
                            <a:schemeClr val="bg1"/>
                          </a:solidFill>
                          <a:effectLst/>
                          <a:latin typeface="inherit"/>
                        </a:rPr>
                        <a:t>01-03-2013</a:t>
                      </a:r>
                    </a:p>
                  </a:txBody>
                  <a:tcPr marL="51802" marR="51802" marT="25901" marB="259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>
                          <a:solidFill>
                            <a:schemeClr val="bg1"/>
                          </a:solidFill>
                          <a:effectLst/>
                          <a:latin typeface="inherit"/>
                        </a:rPr>
                        <a:t>15:10:00</a:t>
                      </a:r>
                    </a:p>
                  </a:txBody>
                  <a:tcPr marL="51802" marR="51802" marT="25901" marB="259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>
                          <a:solidFill>
                            <a:schemeClr val="bg1"/>
                          </a:solidFill>
                          <a:effectLst/>
                          <a:latin typeface="inherit"/>
                        </a:rPr>
                        <a:t>F9 v1.0 B0007</a:t>
                      </a:r>
                    </a:p>
                  </a:txBody>
                  <a:tcPr marL="51802" marR="51802" marT="25901" marB="259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>
                          <a:solidFill>
                            <a:schemeClr val="bg1"/>
                          </a:solidFill>
                          <a:effectLst/>
                          <a:latin typeface="inherit"/>
                        </a:rPr>
                        <a:t>CCAFS LC-40</a:t>
                      </a:r>
                    </a:p>
                  </a:txBody>
                  <a:tcPr marL="51802" marR="51802" marT="25901" marB="259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>
                          <a:solidFill>
                            <a:schemeClr val="bg1"/>
                          </a:solidFill>
                          <a:effectLst/>
                          <a:latin typeface="inherit"/>
                        </a:rPr>
                        <a:t>SpaceX CRS-2</a:t>
                      </a:r>
                    </a:p>
                  </a:txBody>
                  <a:tcPr marL="51802" marR="51802" marT="25901" marB="259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>
                          <a:solidFill>
                            <a:schemeClr val="bg1"/>
                          </a:solidFill>
                          <a:effectLst/>
                          <a:latin typeface="inherit"/>
                        </a:rPr>
                        <a:t>677</a:t>
                      </a:r>
                    </a:p>
                  </a:txBody>
                  <a:tcPr marL="51802" marR="51802" marT="25901" marB="259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>
                          <a:solidFill>
                            <a:schemeClr val="bg1"/>
                          </a:solidFill>
                          <a:effectLst/>
                          <a:latin typeface="inherit"/>
                        </a:rPr>
                        <a:t>LEO (ISS)</a:t>
                      </a:r>
                    </a:p>
                  </a:txBody>
                  <a:tcPr marL="51802" marR="51802" marT="25901" marB="259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>
                          <a:solidFill>
                            <a:schemeClr val="bg1"/>
                          </a:solidFill>
                          <a:effectLst/>
                          <a:latin typeface="inherit"/>
                        </a:rPr>
                        <a:t>NASA (CRS)</a:t>
                      </a:r>
                    </a:p>
                  </a:txBody>
                  <a:tcPr marL="51802" marR="51802" marT="25901" marB="259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>
                          <a:solidFill>
                            <a:schemeClr val="bg1"/>
                          </a:solidFill>
                          <a:effectLst/>
                          <a:latin typeface="inherit"/>
                        </a:rPr>
                        <a:t>Success</a:t>
                      </a:r>
                    </a:p>
                  </a:txBody>
                  <a:tcPr marL="51802" marR="51802" marT="25901" marB="259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dirty="0">
                          <a:solidFill>
                            <a:schemeClr val="bg1"/>
                          </a:solidFill>
                          <a:effectLst/>
                          <a:latin typeface="inherit"/>
                        </a:rPr>
                        <a:t>No attempt</a:t>
                      </a:r>
                    </a:p>
                  </a:txBody>
                  <a:tcPr marL="51802" marR="51802" marT="25901" marB="259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</a:tr>
            </a:tbl>
          </a:graphicData>
        </a:graphic>
      </p:graphicFrame>
      <p:sp>
        <p:nvSpPr>
          <p:cNvPr id="7" name="Right Arrow 6"/>
          <p:cNvSpPr/>
          <p:nvPr/>
        </p:nvSpPr>
        <p:spPr>
          <a:xfrm rot="5400000">
            <a:off x="3528810" y="3168201"/>
            <a:ext cx="785612" cy="425003"/>
          </a:xfrm>
          <a:prstGeom prst="rightArrow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8371267" y="4199932"/>
            <a:ext cx="3503053" cy="221599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2000" b="1" u="sng" dirty="0">
                <a:latin typeface="Abadi" panose="020B0604020104020204"/>
              </a:rPr>
              <a:t>Query Explanation : </a:t>
            </a:r>
          </a:p>
          <a:p>
            <a:pPr algn="ctr"/>
            <a:r>
              <a:rPr lang="en-US" sz="1600" b="1" dirty="0" smtClean="0">
                <a:latin typeface="Abadi" panose="020B0604020104020204"/>
              </a:rPr>
              <a:t>SELECT (*) </a:t>
            </a:r>
            <a:r>
              <a:rPr lang="en-US" sz="1600" dirty="0" smtClean="0">
                <a:latin typeface="Abadi" panose="020B0604020104020204"/>
              </a:rPr>
              <a:t>function is use to show all columns from </a:t>
            </a:r>
            <a:r>
              <a:rPr lang="en-US" sz="1600" b="1" dirty="0" smtClean="0">
                <a:latin typeface="Abadi" panose="020B0604020104020204"/>
              </a:rPr>
              <a:t>SPACEXTBL</a:t>
            </a:r>
            <a:r>
              <a:rPr lang="en-US" sz="1600" dirty="0" smtClean="0">
                <a:latin typeface="Abadi" panose="020B0604020104020204"/>
              </a:rPr>
              <a:t> dataset.</a:t>
            </a:r>
          </a:p>
          <a:p>
            <a:pPr algn="ctr"/>
            <a:r>
              <a:rPr lang="en-US" sz="1600" dirty="0" smtClean="0">
                <a:latin typeface="Abadi" panose="020B0604020104020204"/>
              </a:rPr>
              <a:t>And </a:t>
            </a:r>
            <a:r>
              <a:rPr lang="en-US" sz="1600" b="1" dirty="0" smtClean="0">
                <a:latin typeface="Abadi" panose="020B0604020104020204"/>
              </a:rPr>
              <a:t>where</a:t>
            </a:r>
            <a:r>
              <a:rPr lang="en-US" sz="1600" dirty="0" smtClean="0">
                <a:latin typeface="Abadi" panose="020B0604020104020204"/>
              </a:rPr>
              <a:t> function is used to  filter data with condition</a:t>
            </a:r>
            <a:r>
              <a:rPr lang="en-US" dirty="0" smtClean="0">
                <a:latin typeface="Abadi" panose="020B0604020104020204"/>
              </a:rPr>
              <a:t> </a:t>
            </a:r>
            <a:r>
              <a:rPr lang="en-US" sz="1600" b="1" dirty="0">
                <a:latin typeface="Abadi" panose="020B0604020104020204"/>
              </a:rPr>
              <a:t>LIKE 'CCA%' LIMIT </a:t>
            </a:r>
            <a:r>
              <a:rPr lang="en-US" sz="1600" b="1" dirty="0" smtClean="0">
                <a:latin typeface="Abadi" panose="020B0604020104020204"/>
              </a:rPr>
              <a:t>5  </a:t>
            </a:r>
            <a:r>
              <a:rPr lang="en-US" sz="1600" dirty="0" smtClean="0">
                <a:latin typeface="Abadi" panose="020B0604020104020204"/>
              </a:rPr>
              <a:t>to show launch site</a:t>
            </a:r>
            <a:r>
              <a:rPr lang="en-US" dirty="0" smtClean="0">
                <a:latin typeface="Abadi" panose="020B0604020104020204"/>
              </a:rPr>
              <a:t> </a:t>
            </a:r>
            <a:r>
              <a:rPr lang="en-US" sz="1600" dirty="0" smtClean="0">
                <a:latin typeface="Abadi" panose="020B0604020104020204"/>
              </a:rPr>
              <a:t>whose launch site name start with CCA string with record limit 5</a:t>
            </a:r>
            <a:r>
              <a:rPr lang="en-US" dirty="0" smtClean="0">
                <a:latin typeface="Abadi" panose="020B0604020104020204"/>
              </a:rPr>
              <a:t>.</a:t>
            </a:r>
            <a:endParaRPr lang="en-US" dirty="0">
              <a:latin typeface="Abadi" panose="020B0604020104020204"/>
            </a:endParaRPr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306286"/>
            <a:ext cx="12192000" cy="5551714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3600" u="sng" dirty="0">
                <a:latin typeface="Abadi" panose="020B0604020104020204" pitchFamily="34" charset="0"/>
              </a:rPr>
              <a:t>SQL </a:t>
            </a:r>
            <a:r>
              <a:rPr lang="en-US" sz="3600" u="sng" dirty="0" smtClean="0">
                <a:latin typeface="Abadi" panose="020B0604020104020204" pitchFamily="34" charset="0"/>
              </a:rPr>
              <a:t>Query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 smtClean="0">
                <a:latin typeface="Abadi" panose="020B0604020104020204"/>
              </a:rPr>
              <a:t>Display </a:t>
            </a:r>
            <a:r>
              <a:rPr lang="en-US" sz="1800" dirty="0">
                <a:latin typeface="Abadi" panose="020B0604020104020204"/>
              </a:rPr>
              <a:t>the total payload mass carried by boosters launched by NASA (CRS</a:t>
            </a:r>
            <a:r>
              <a:rPr lang="en-US" sz="1800" b="1" dirty="0" smtClean="0">
                <a:latin typeface="Abadi" panose="020B0604020104020204"/>
              </a:rPr>
              <a:t>)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b="1" dirty="0">
                <a:latin typeface="Abadi" panose="020B0604020104020204"/>
              </a:rPr>
              <a:t>%</a:t>
            </a:r>
            <a:r>
              <a:rPr lang="en-US" b="1" dirty="0" err="1">
                <a:latin typeface="Abadi" panose="020B0604020104020204"/>
              </a:rPr>
              <a:t>sql</a:t>
            </a:r>
            <a:r>
              <a:rPr lang="en-US" b="1" dirty="0">
                <a:latin typeface="Abadi" panose="020B0604020104020204"/>
              </a:rPr>
              <a:t> select customer</a:t>
            </a:r>
            <a:r>
              <a:rPr lang="en-US" b="1" dirty="0" smtClean="0">
                <a:latin typeface="Abadi" panose="020B0604020104020204"/>
              </a:rPr>
              <a:t>, sum(PAYLOAD_MASS</a:t>
            </a:r>
            <a:r>
              <a:rPr lang="en-US" b="1" dirty="0">
                <a:latin typeface="Abadi" panose="020B0604020104020204"/>
              </a:rPr>
              <a:t>__KG_) as </a:t>
            </a:r>
            <a:r>
              <a:rPr lang="en-US" b="1" dirty="0" err="1">
                <a:latin typeface="Abadi" panose="020B0604020104020204"/>
              </a:rPr>
              <a:t>total_payload_mass</a:t>
            </a:r>
            <a:r>
              <a:rPr lang="en-US" b="1" dirty="0">
                <a:latin typeface="Abadi" panose="020B0604020104020204"/>
              </a:rPr>
              <a:t> from SPACEXTBL where CUSTOMER = 'NASA (CRS)';</a:t>
            </a:r>
            <a:endParaRPr lang="en-US" b="1" dirty="0">
              <a:latin typeface="Abadi" panose="020B0604020104020204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3200" u="sng" dirty="0"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=""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30628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sz="5400" dirty="0" smtClean="0">
                <a:solidFill>
                  <a:schemeClr val="tx1"/>
                </a:solidFill>
                <a:latin typeface="Abadi"/>
              </a:rPr>
              <a:t>                       </a:t>
            </a:r>
            <a:r>
              <a:rPr lang="en-US" sz="5400" dirty="0" smtClean="0">
                <a:solidFill>
                  <a:schemeClr val="bg1"/>
                </a:solidFill>
                <a:latin typeface="Abadi"/>
              </a:rPr>
              <a:t>Total </a:t>
            </a:r>
            <a:r>
              <a:rPr lang="en-US" sz="5400" dirty="0">
                <a:solidFill>
                  <a:schemeClr val="bg1"/>
                </a:solidFill>
                <a:latin typeface="Abadi"/>
              </a:rPr>
              <a:t>Payload Mass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646656"/>
              </p:ext>
            </p:extLst>
          </p:nvPr>
        </p:nvGraphicFramePr>
        <p:xfrm>
          <a:off x="1362547" y="4288493"/>
          <a:ext cx="4237149" cy="731520"/>
        </p:xfrm>
        <a:graphic>
          <a:graphicData uri="http://schemas.openxmlformats.org/drawingml/2006/table">
            <a:tbl>
              <a:tblPr/>
              <a:tblGrid>
                <a:gridCol w="1511723"/>
                <a:gridCol w="2725426"/>
              </a:tblGrid>
              <a:tr h="309651">
                <a:tc>
                  <a:txBody>
                    <a:bodyPr/>
                    <a:lstStyle/>
                    <a:p>
                      <a:pPr algn="r" fontAlgn="ctr"/>
                      <a:r>
                        <a:rPr lang="en-US" b="1" dirty="0">
                          <a:solidFill>
                            <a:schemeClr val="bg1"/>
                          </a:solidFill>
                          <a:effectLst/>
                          <a:latin typeface="inherit"/>
                        </a:rPr>
                        <a:t>Customer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b="1" dirty="0" err="1">
                          <a:solidFill>
                            <a:schemeClr val="bg1"/>
                          </a:solidFill>
                          <a:effectLst/>
                          <a:latin typeface="inherit"/>
                        </a:rPr>
                        <a:t>total_payload_mass</a:t>
                      </a:r>
                      <a:endParaRPr lang="en-US" b="1" dirty="0">
                        <a:solidFill>
                          <a:schemeClr val="bg1"/>
                        </a:solidFill>
                        <a:effectLst/>
                        <a:latin typeface="inherit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</a:tr>
              <a:tr h="309651"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solidFill>
                            <a:schemeClr val="bg1"/>
                          </a:solidFill>
                          <a:effectLst/>
                          <a:latin typeface="inherit"/>
                        </a:rPr>
                        <a:t>NASA (CRS)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solidFill>
                            <a:schemeClr val="bg1"/>
                          </a:solidFill>
                          <a:effectLst/>
                          <a:latin typeface="inherit"/>
                        </a:rPr>
                        <a:t>45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</a:tr>
            </a:tbl>
          </a:graphicData>
        </a:graphic>
      </p:graphicFrame>
      <p:sp>
        <p:nvSpPr>
          <p:cNvPr id="9" name="Rectangle 8"/>
          <p:cNvSpPr/>
          <p:nvPr/>
        </p:nvSpPr>
        <p:spPr>
          <a:xfrm>
            <a:off x="6590493" y="3608224"/>
            <a:ext cx="3785773" cy="20313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b="1" u="sng" dirty="0">
                <a:latin typeface="Abadi" panose="020B0604020104020204"/>
              </a:rPr>
              <a:t>Query Explanation </a:t>
            </a:r>
            <a:r>
              <a:rPr lang="en-US" b="1" u="sng" dirty="0" smtClean="0">
                <a:latin typeface="Abadi" panose="020B0604020104020204"/>
              </a:rPr>
              <a:t>:</a:t>
            </a:r>
          </a:p>
          <a:p>
            <a:pPr algn="ctr"/>
            <a:r>
              <a:rPr lang="en-US" dirty="0" smtClean="0">
                <a:latin typeface="Abadi" panose="020B0604020104020204"/>
              </a:rPr>
              <a:t>In this code  </a:t>
            </a:r>
            <a:r>
              <a:rPr lang="en-US" b="1" dirty="0" smtClean="0">
                <a:latin typeface="Abadi" panose="020B0604020104020204"/>
              </a:rPr>
              <a:t>customer </a:t>
            </a:r>
            <a:r>
              <a:rPr lang="en-US" dirty="0" smtClean="0">
                <a:latin typeface="Abadi" panose="020B0604020104020204"/>
              </a:rPr>
              <a:t>and </a:t>
            </a:r>
            <a:r>
              <a:rPr lang="en-US" b="1" dirty="0" smtClean="0">
                <a:latin typeface="Abadi" panose="020B0604020104020204"/>
              </a:rPr>
              <a:t>sum(PAYLOAD_MASS_KG)  </a:t>
            </a:r>
            <a:r>
              <a:rPr lang="en-US" dirty="0" smtClean="0">
                <a:latin typeface="Abadi" panose="020B0604020104020204"/>
              </a:rPr>
              <a:t>is selected with in </a:t>
            </a:r>
            <a:r>
              <a:rPr lang="en-US" b="1" dirty="0" smtClean="0">
                <a:latin typeface="Abadi" panose="020B0604020104020204"/>
              </a:rPr>
              <a:t>sum</a:t>
            </a:r>
            <a:r>
              <a:rPr lang="en-US" dirty="0" smtClean="0">
                <a:latin typeface="Abadi" panose="020B0604020104020204"/>
              </a:rPr>
              <a:t> function is used find total payload mass whose booster launched is by </a:t>
            </a:r>
            <a:r>
              <a:rPr lang="en-US" b="1" dirty="0" smtClean="0">
                <a:latin typeface="Abadi" panose="020B0604020104020204"/>
              </a:rPr>
              <a:t>NASA (CRS)</a:t>
            </a:r>
            <a:r>
              <a:rPr lang="en-US" dirty="0" smtClean="0">
                <a:latin typeface="Abadi" panose="020B0604020104020204"/>
              </a:rPr>
              <a:t> from SPACEXTBL dataset </a:t>
            </a:r>
            <a:r>
              <a:rPr lang="en-US" b="1" u="sng" dirty="0" smtClean="0">
                <a:latin typeface="Abadi" panose="020B0604020104020204"/>
              </a:rPr>
              <a:t> </a:t>
            </a:r>
            <a:endParaRPr lang="en-US" b="1" u="sng" dirty="0">
              <a:latin typeface="Abadi" panose="020B0604020104020204"/>
            </a:endParaRPr>
          </a:p>
        </p:txBody>
      </p:sp>
      <p:sp>
        <p:nvSpPr>
          <p:cNvPr id="10" name="Right Arrow 9"/>
          <p:cNvSpPr/>
          <p:nvPr/>
        </p:nvSpPr>
        <p:spPr>
          <a:xfrm rot="5400000">
            <a:off x="3117808" y="3648418"/>
            <a:ext cx="805632" cy="474517"/>
          </a:xfrm>
          <a:prstGeom prst="rightArrow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291771"/>
            <a:ext cx="12192000" cy="5566229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4400" u="sng" dirty="0">
                <a:latin typeface="Abadi" panose="020B0604020104020204" pitchFamily="34" charset="0"/>
              </a:rPr>
              <a:t>SQL </a:t>
            </a:r>
            <a:r>
              <a:rPr lang="en-US" sz="4400" u="sng" dirty="0" smtClean="0">
                <a:latin typeface="Abadi" panose="020B0604020104020204" pitchFamily="34" charset="0"/>
              </a:rPr>
              <a:t>Query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latin typeface="Abadi" panose="020B0604020104020204"/>
              </a:rPr>
              <a:t>Display average payload mass carried by booster version F9 v1.1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400" b="1" dirty="0">
                <a:latin typeface="Abadi" panose="020B0604020104020204" pitchFamily="34" charset="0"/>
              </a:rPr>
              <a:t>%</a:t>
            </a:r>
            <a:r>
              <a:rPr lang="en-US" sz="2400" b="1" dirty="0" err="1">
                <a:latin typeface="Abadi" panose="020B0604020104020204" pitchFamily="34" charset="0"/>
              </a:rPr>
              <a:t>sql</a:t>
            </a:r>
            <a:r>
              <a:rPr lang="en-US" sz="2400" b="1" dirty="0">
                <a:latin typeface="Abadi" panose="020B0604020104020204" pitchFamily="34" charset="0"/>
              </a:rPr>
              <a:t> select BOOSTER_VERSION, </a:t>
            </a:r>
            <a:r>
              <a:rPr lang="en-US" sz="2400" b="1" dirty="0" err="1">
                <a:latin typeface="Abadi" panose="020B0604020104020204" pitchFamily="34" charset="0"/>
              </a:rPr>
              <a:t>avg</a:t>
            </a:r>
            <a:r>
              <a:rPr lang="en-US" sz="2400" b="1" dirty="0">
                <a:latin typeface="Abadi" panose="020B0604020104020204" pitchFamily="34" charset="0"/>
              </a:rPr>
              <a:t>(PAYLOAD_MASS__KG_) as </a:t>
            </a:r>
            <a:r>
              <a:rPr lang="en-US" sz="2400" b="1" dirty="0" err="1">
                <a:latin typeface="Abadi" panose="020B0604020104020204" pitchFamily="34" charset="0"/>
              </a:rPr>
              <a:t>average_payload_mass</a:t>
            </a:r>
            <a:r>
              <a:rPr lang="en-US" sz="2400" b="1" dirty="0">
                <a:latin typeface="Abadi" panose="020B0604020104020204" pitchFamily="34" charset="0"/>
              </a:rPr>
              <a:t> from SPACEXTBL where BOOSTER_VERSION ='F9 v1.1';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=""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291771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sz="4800" dirty="0" smtClean="0">
                <a:solidFill>
                  <a:schemeClr val="bg1"/>
                </a:solidFill>
                <a:latin typeface="Abadi"/>
              </a:rPr>
              <a:t>            Average </a:t>
            </a:r>
            <a:r>
              <a:rPr lang="en-US" sz="4800" dirty="0">
                <a:solidFill>
                  <a:schemeClr val="bg1"/>
                </a:solidFill>
                <a:latin typeface="Abadi"/>
              </a:rPr>
              <a:t>Payload Mass by F9 v1.1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1823837"/>
              </p:ext>
            </p:extLst>
          </p:nvPr>
        </p:nvGraphicFramePr>
        <p:xfrm>
          <a:off x="955180" y="4794272"/>
          <a:ext cx="4855335" cy="731520"/>
        </p:xfrm>
        <a:graphic>
          <a:graphicData uri="http://schemas.openxmlformats.org/drawingml/2006/table">
            <a:tbl>
              <a:tblPr/>
              <a:tblGrid>
                <a:gridCol w="2021545"/>
                <a:gridCol w="2833790"/>
              </a:tblGrid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en-US" b="1" dirty="0" err="1">
                          <a:solidFill>
                            <a:schemeClr val="bg1"/>
                          </a:solidFill>
                          <a:effectLst/>
                          <a:latin typeface="inherit"/>
                        </a:rPr>
                        <a:t>Booster_Version</a:t>
                      </a:r>
                      <a:endParaRPr lang="en-US" b="1" dirty="0">
                        <a:solidFill>
                          <a:schemeClr val="bg1"/>
                        </a:solidFill>
                        <a:effectLst/>
                        <a:latin typeface="inherit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b="1" dirty="0" err="1">
                          <a:solidFill>
                            <a:schemeClr val="bg1"/>
                          </a:solidFill>
                          <a:effectLst/>
                          <a:latin typeface="inherit"/>
                        </a:rPr>
                        <a:t>average_payload_mass</a:t>
                      </a:r>
                      <a:endParaRPr lang="en-US" b="1" dirty="0">
                        <a:solidFill>
                          <a:schemeClr val="bg1"/>
                        </a:solidFill>
                        <a:effectLst/>
                        <a:latin typeface="inherit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solidFill>
                            <a:schemeClr val="bg1"/>
                          </a:solidFill>
                          <a:effectLst/>
                          <a:latin typeface="inherit"/>
                        </a:rPr>
                        <a:t>F9 v1.1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solidFill>
                            <a:schemeClr val="bg1"/>
                          </a:solidFill>
                          <a:effectLst/>
                          <a:latin typeface="inherit"/>
                        </a:rPr>
                        <a:t>29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6553264" y="4163944"/>
            <a:ext cx="4323016" cy="203132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b="1" u="sng" dirty="0">
                <a:latin typeface="Abadi" panose="020B0604020104020204"/>
              </a:rPr>
              <a:t>Query Explanation </a:t>
            </a:r>
            <a:r>
              <a:rPr lang="en-US" b="1" u="sng" dirty="0" smtClean="0">
                <a:latin typeface="Abadi" panose="020B0604020104020204"/>
              </a:rPr>
              <a:t>:</a:t>
            </a:r>
          </a:p>
          <a:p>
            <a:pPr algn="ctr"/>
            <a:r>
              <a:rPr lang="en-US" dirty="0" smtClean="0">
                <a:latin typeface="Abadi" panose="020B0604020104020204"/>
              </a:rPr>
              <a:t>In this code </a:t>
            </a:r>
            <a:r>
              <a:rPr lang="en-US" b="1" dirty="0" smtClean="0">
                <a:latin typeface="Abadi" panose="020B0604020104020204"/>
              </a:rPr>
              <a:t>select </a:t>
            </a:r>
            <a:r>
              <a:rPr lang="en-US" b="1" dirty="0" err="1" smtClean="0">
                <a:latin typeface="Abadi" panose="020B0604020104020204"/>
              </a:rPr>
              <a:t>BOOSTER_VERSION,avg</a:t>
            </a:r>
            <a:r>
              <a:rPr lang="en-US" b="1" dirty="0" smtClean="0">
                <a:latin typeface="Abadi" panose="020B0604020104020204"/>
              </a:rPr>
              <a:t>(PAYLOAD_MASS_KG)</a:t>
            </a:r>
            <a:r>
              <a:rPr lang="en-US" dirty="0" smtClean="0">
                <a:latin typeface="Abadi" panose="020B0604020104020204"/>
              </a:rPr>
              <a:t>  in which </a:t>
            </a:r>
            <a:r>
              <a:rPr lang="en-US" b="1" dirty="0" err="1" smtClean="0">
                <a:latin typeface="Abadi" panose="020B0604020104020204"/>
              </a:rPr>
              <a:t>avg</a:t>
            </a:r>
            <a:r>
              <a:rPr lang="en-US" dirty="0" smtClean="0">
                <a:latin typeface="Abadi" panose="020B0604020104020204"/>
              </a:rPr>
              <a:t> function is used to  find average  of payload mass and </a:t>
            </a:r>
            <a:r>
              <a:rPr lang="en-US" b="1" dirty="0" smtClean="0">
                <a:latin typeface="Abadi" panose="020B0604020104020204"/>
              </a:rPr>
              <a:t>where </a:t>
            </a:r>
            <a:r>
              <a:rPr lang="en-US" dirty="0" smtClean="0">
                <a:latin typeface="Abadi" panose="020B0604020104020204"/>
              </a:rPr>
              <a:t>function is to filter with the condition having </a:t>
            </a:r>
            <a:r>
              <a:rPr lang="en-US" b="1" dirty="0" smtClean="0">
                <a:latin typeface="Abadi" panose="020B0604020104020204"/>
              </a:rPr>
              <a:t>booster version  F9 v1.1  </a:t>
            </a:r>
            <a:endParaRPr lang="en-US" b="1" dirty="0">
              <a:latin typeface="Abadi" panose="020B0604020104020204"/>
            </a:endParaRPr>
          </a:p>
        </p:txBody>
      </p:sp>
      <p:sp>
        <p:nvSpPr>
          <p:cNvPr id="7" name="Right Arrow 6"/>
          <p:cNvSpPr/>
          <p:nvPr/>
        </p:nvSpPr>
        <p:spPr>
          <a:xfrm rot="5400000">
            <a:off x="2434584" y="3846011"/>
            <a:ext cx="1432887" cy="463640"/>
          </a:xfrm>
          <a:prstGeom prst="rightArrow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=""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0" y="965915"/>
            <a:ext cx="12192001" cy="5892085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txBody>
          <a:bodyPr lIns="91440" tIns="45720" rIns="91440" bIns="45720" anchor="t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3000" u="sng" dirty="0" smtClean="0">
                <a:solidFill>
                  <a:schemeClr val="tx1"/>
                </a:solidFill>
                <a:latin typeface="Abadi" panose="020B0604020104020204" pitchFamily="34" charset="0"/>
              </a:rPr>
              <a:t>Summary </a:t>
            </a:r>
            <a:r>
              <a:rPr lang="en-US" sz="3000" u="sng" dirty="0">
                <a:solidFill>
                  <a:schemeClr val="tx1"/>
                </a:solidFill>
                <a:latin typeface="Abadi" panose="020B0604020104020204" pitchFamily="34" charset="0"/>
              </a:rPr>
              <a:t>of </a:t>
            </a:r>
            <a:r>
              <a:rPr lang="en-US" sz="3000" u="sng" dirty="0" smtClean="0">
                <a:solidFill>
                  <a:schemeClr val="tx1"/>
                </a:solidFill>
                <a:latin typeface="Abadi" panose="020B0604020104020204" pitchFamily="34" charset="0"/>
              </a:rPr>
              <a:t>methodologies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 smtClean="0">
                <a:solidFill>
                  <a:schemeClr val="bg1"/>
                </a:solidFill>
                <a:latin typeface="Abadi" panose="020B0604020104020204" pitchFamily="34" charset="0"/>
              </a:rPr>
              <a:t>Data collection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 smtClean="0">
                <a:solidFill>
                  <a:schemeClr val="bg1"/>
                </a:solidFill>
                <a:latin typeface="Abadi" panose="020B0604020104020204" pitchFamily="34" charset="0"/>
              </a:rPr>
              <a:t>Data wrangling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 smtClean="0">
                <a:solidFill>
                  <a:schemeClr val="bg1"/>
                </a:solidFill>
                <a:latin typeface="Abadi" panose="020B0604020104020204" pitchFamily="34" charset="0"/>
              </a:rPr>
              <a:t>EDA with data visualization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 smtClean="0">
                <a:solidFill>
                  <a:schemeClr val="bg1"/>
                </a:solidFill>
                <a:latin typeface="Abadi" panose="020B0604020104020204" pitchFamily="34" charset="0"/>
              </a:rPr>
              <a:t>EDA with SQL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 smtClean="0">
                <a:solidFill>
                  <a:schemeClr val="bg1"/>
                </a:solidFill>
                <a:latin typeface="Abadi" panose="020B0604020104020204" pitchFamily="34" charset="0"/>
              </a:rPr>
              <a:t>Interactive map with Folium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bg1"/>
                </a:solidFill>
                <a:latin typeface="Abadi"/>
              </a:rPr>
              <a:t>Interactive Dashboard with </a:t>
            </a:r>
            <a:r>
              <a:rPr lang="en-US" sz="2400" dirty="0" err="1">
                <a:solidFill>
                  <a:schemeClr val="bg1"/>
                </a:solidFill>
                <a:latin typeface="Abadi"/>
              </a:rPr>
              <a:t>Plotly</a:t>
            </a:r>
            <a:r>
              <a:rPr lang="en-US" sz="2400" dirty="0">
                <a:solidFill>
                  <a:schemeClr val="bg1"/>
                </a:solidFill>
                <a:latin typeface="Abadi"/>
              </a:rPr>
              <a:t> </a:t>
            </a:r>
            <a:r>
              <a:rPr lang="en-US" sz="2400" dirty="0" smtClean="0">
                <a:solidFill>
                  <a:schemeClr val="bg1"/>
                </a:solidFill>
                <a:latin typeface="Abadi"/>
              </a:rPr>
              <a:t>Dash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bg1"/>
                </a:solidFill>
                <a:latin typeface="Abadi"/>
              </a:rPr>
              <a:t>Predictive Analysis (Classification</a:t>
            </a:r>
            <a:r>
              <a:rPr lang="en-US" sz="2400" dirty="0" smtClean="0">
                <a:solidFill>
                  <a:schemeClr val="bg1"/>
                </a:solidFill>
                <a:latin typeface="Abadi"/>
              </a:rPr>
              <a:t>)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3000" u="sng" dirty="0" smtClean="0">
                <a:solidFill>
                  <a:schemeClr val="tx1"/>
                </a:solidFill>
                <a:latin typeface="Abadi"/>
              </a:rPr>
              <a:t>Summary of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bg1"/>
                </a:solidFill>
                <a:latin typeface="Abadi" panose="020B0604020104020204" pitchFamily="34" charset="0"/>
              </a:rPr>
              <a:t>Exploratory data analysis (EDA) </a:t>
            </a:r>
            <a:endParaRPr lang="en-US" sz="1000" dirty="0">
              <a:solidFill>
                <a:schemeClr val="bg1"/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bg1"/>
                </a:solidFill>
                <a:latin typeface="Abadi" panose="020B0604020104020204" pitchFamily="34" charset="0"/>
              </a:rPr>
              <a:t>Interactive analytics demo </a:t>
            </a:r>
            <a:r>
              <a:rPr lang="en-US" sz="2200" dirty="0" smtClean="0">
                <a:solidFill>
                  <a:schemeClr val="bg1"/>
                </a:solidFill>
                <a:latin typeface="Abadi" panose="020B0604020104020204" pitchFamily="34" charset="0"/>
              </a:rPr>
              <a:t>in </a:t>
            </a:r>
            <a:r>
              <a:rPr lang="en-US" sz="2200" dirty="0">
                <a:solidFill>
                  <a:schemeClr val="bg1"/>
                </a:solidFill>
                <a:latin typeface="Abadi" panose="020B0604020104020204" pitchFamily="34" charset="0"/>
              </a:rPr>
              <a:t>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bg1"/>
                </a:solidFill>
                <a:latin typeface="Abadi" panose="020B0604020104020204" pitchFamily="34" charset="0"/>
              </a:rPr>
              <a:t>Predictive analysis 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400" u="sng" dirty="0" smtClean="0">
              <a:solidFill>
                <a:schemeClr val="bg1"/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400" dirty="0" smtClean="0">
              <a:solidFill>
                <a:schemeClr val="bg1"/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 smtClean="0">
              <a:solidFill>
                <a:schemeClr val="bg1"/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 smtClean="0">
              <a:solidFill>
                <a:schemeClr val="bg1"/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 smtClean="0">
              <a:solidFill>
                <a:schemeClr val="bg1"/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 smtClean="0">
              <a:solidFill>
                <a:schemeClr val="bg1"/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=""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96591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sz="6600" dirty="0" smtClean="0">
                <a:solidFill>
                  <a:schemeClr val="bg1"/>
                </a:solidFill>
                <a:latin typeface="Abadi"/>
              </a:rPr>
              <a:t>               Executive </a:t>
            </a:r>
            <a:r>
              <a:rPr lang="en-US" sz="6600" dirty="0">
                <a:solidFill>
                  <a:schemeClr val="bg1"/>
                </a:solidFill>
                <a:latin typeface="Abadi"/>
              </a:rPr>
              <a:t>Summary</a:t>
            </a:r>
            <a:endParaRPr lang="en-US" sz="6600" dirty="0">
              <a:solidFill>
                <a:schemeClr val="bg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8676" y="1287887"/>
            <a:ext cx="5769736" cy="5398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291771"/>
            <a:ext cx="12192000" cy="5566229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txBody>
          <a:bodyPr lIns="91440" tIns="45720" rIns="91440" bIns="4572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4000" u="sng" dirty="0">
                <a:latin typeface="Abadi" panose="020B0604020104020204" pitchFamily="34" charset="0"/>
              </a:rPr>
              <a:t>SQL </a:t>
            </a:r>
            <a:r>
              <a:rPr lang="en-US" sz="4000" u="sng" dirty="0" smtClean="0">
                <a:latin typeface="Abadi" panose="020B0604020104020204" pitchFamily="34" charset="0"/>
              </a:rPr>
              <a:t>Query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latin typeface="Abadi" panose="020B0604020104020204"/>
              </a:rPr>
              <a:t>List the date when the first </a:t>
            </a:r>
            <a:r>
              <a:rPr lang="en-US" sz="2000" dirty="0" smtClean="0">
                <a:latin typeface="Abadi" panose="020B0604020104020204"/>
              </a:rPr>
              <a:t>successful </a:t>
            </a:r>
            <a:r>
              <a:rPr lang="en-US" sz="2000" dirty="0">
                <a:latin typeface="Abadi" panose="020B0604020104020204"/>
              </a:rPr>
              <a:t>landing outcome in ground pad was </a:t>
            </a:r>
            <a:r>
              <a:rPr lang="en-US" sz="2000" dirty="0" smtClean="0">
                <a:latin typeface="Abadi" panose="020B0604020104020204"/>
              </a:rPr>
              <a:t>achieved.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400" b="1" dirty="0">
                <a:latin typeface="Abadi" panose="020B0604020104020204" pitchFamily="34" charset="0"/>
              </a:rPr>
              <a:t>%</a:t>
            </a:r>
            <a:r>
              <a:rPr lang="en-US" sz="2400" b="1" dirty="0" err="1">
                <a:latin typeface="Abadi" panose="020B0604020104020204" pitchFamily="34" charset="0"/>
              </a:rPr>
              <a:t>sql</a:t>
            </a:r>
            <a:r>
              <a:rPr lang="en-US" sz="2400" b="1" dirty="0">
                <a:latin typeface="Abadi" panose="020B0604020104020204" pitchFamily="34" charset="0"/>
              </a:rPr>
              <a:t> SELECT MIN(DATE) AS "First </a:t>
            </a:r>
            <a:r>
              <a:rPr lang="en-US" sz="2400" b="1" dirty="0" err="1">
                <a:latin typeface="Abadi" panose="020B0604020104020204" pitchFamily="34" charset="0"/>
              </a:rPr>
              <a:t>Succesful</a:t>
            </a:r>
            <a:r>
              <a:rPr lang="en-US" sz="2400" b="1" dirty="0">
                <a:latin typeface="Abadi" panose="020B0604020104020204" pitchFamily="34" charset="0"/>
              </a:rPr>
              <a:t> Landing Outcome in Ground Pad" FROM </a:t>
            </a:r>
            <a:r>
              <a:rPr lang="en-US" sz="2400" b="1" dirty="0" smtClean="0">
                <a:latin typeface="Abadi" panose="020B0604020104020204" pitchFamily="34" charset="0"/>
              </a:rPr>
              <a:t>SPACEXTBL WHERE </a:t>
            </a:r>
            <a:r>
              <a:rPr lang="en-US" sz="2400" b="1" dirty="0">
                <a:latin typeface="Abadi" panose="020B0604020104020204" pitchFamily="34" charset="0"/>
              </a:rPr>
              <a:t>"LANDING__OUTCOME" = 'Success (ground pad</a:t>
            </a:r>
            <a:r>
              <a:rPr lang="en-US" sz="2400" b="1" dirty="0" smtClean="0">
                <a:latin typeface="Abadi" panose="020B0604020104020204" pitchFamily="34" charset="0"/>
              </a:rPr>
              <a:t>)';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400" b="1" dirty="0"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=""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29177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sz="4800" dirty="0" smtClean="0">
                <a:solidFill>
                  <a:schemeClr val="tx1"/>
                </a:solidFill>
                <a:latin typeface="Abadi"/>
              </a:rPr>
              <a:t>          </a:t>
            </a:r>
            <a:r>
              <a:rPr lang="en-US" sz="4800" dirty="0" smtClean="0">
                <a:solidFill>
                  <a:schemeClr val="bg1"/>
                </a:solidFill>
                <a:latin typeface="Abadi"/>
              </a:rPr>
              <a:t>First </a:t>
            </a:r>
            <a:r>
              <a:rPr lang="en-US" sz="4800" dirty="0">
                <a:solidFill>
                  <a:schemeClr val="bg1"/>
                </a:solidFill>
                <a:latin typeface="Abadi"/>
              </a:rPr>
              <a:t>Successful Ground Landing </a:t>
            </a:r>
            <a:r>
              <a:rPr lang="en-US" sz="4800" dirty="0" smtClean="0">
                <a:solidFill>
                  <a:schemeClr val="bg1"/>
                </a:solidFill>
                <a:latin typeface="Abadi"/>
              </a:rPr>
              <a:t>Date </a:t>
            </a:r>
            <a:endParaRPr lang="en-US" sz="4800" dirty="0">
              <a:solidFill>
                <a:schemeClr val="bg1"/>
              </a:solidFill>
              <a:latin typeface="Abadi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6988159"/>
              </p:ext>
            </p:extLst>
          </p:nvPr>
        </p:nvGraphicFramePr>
        <p:xfrm>
          <a:off x="734095" y="4305235"/>
          <a:ext cx="4656785" cy="731520"/>
        </p:xfrm>
        <a:graphic>
          <a:graphicData uri="http://schemas.openxmlformats.org/drawingml/2006/table">
            <a:tbl>
              <a:tblPr/>
              <a:tblGrid>
                <a:gridCol w="4656785"/>
              </a:tblGrid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en-US" b="1" dirty="0">
                          <a:solidFill>
                            <a:schemeClr val="bg1"/>
                          </a:solidFill>
                          <a:effectLst/>
                        </a:rPr>
                        <a:t>First 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  <a:effectLst/>
                        </a:rPr>
                        <a:t>Succesful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  <a:effectLst/>
                        </a:rPr>
                        <a:t> Landing Outcome in Ground Pad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solidFill>
                            <a:schemeClr val="bg1"/>
                          </a:solidFill>
                          <a:effectLst/>
                        </a:rPr>
                        <a:t>2015-12-22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</a:tr>
            </a:tbl>
          </a:graphicData>
        </a:graphic>
      </p:graphicFrame>
      <p:cxnSp>
        <p:nvCxnSpPr>
          <p:cNvPr id="7" name="Straight Connector 6"/>
          <p:cNvCxnSpPr>
            <a:stCxn id="2" idx="1"/>
            <a:endCxn id="2" idx="3"/>
          </p:cNvCxnSpPr>
          <p:nvPr/>
        </p:nvCxnSpPr>
        <p:spPr>
          <a:xfrm>
            <a:off x="734095" y="4670995"/>
            <a:ext cx="465678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6838145" y="3655332"/>
            <a:ext cx="4619827" cy="203132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b="1" u="sng" dirty="0">
                <a:latin typeface="Abadi" panose="020B0604020104020204"/>
              </a:rPr>
              <a:t>Query Explanation </a:t>
            </a:r>
            <a:r>
              <a:rPr lang="en-US" b="1" u="sng" dirty="0" smtClean="0">
                <a:latin typeface="Abadi" panose="020B0604020104020204"/>
              </a:rPr>
              <a:t>:</a:t>
            </a:r>
          </a:p>
          <a:p>
            <a:pPr algn="ctr"/>
            <a:r>
              <a:rPr lang="en-US" dirty="0" smtClean="0">
                <a:latin typeface="Abadi" panose="020B0604020104020204"/>
              </a:rPr>
              <a:t>In this code we </a:t>
            </a:r>
            <a:r>
              <a:rPr lang="en-US" b="1" dirty="0" smtClean="0">
                <a:latin typeface="Abadi" panose="020B0604020104020204"/>
              </a:rPr>
              <a:t>select min(DATE)</a:t>
            </a:r>
            <a:r>
              <a:rPr lang="en-US" dirty="0" smtClean="0">
                <a:latin typeface="Abadi" panose="020B0604020104020204"/>
              </a:rPr>
              <a:t> where </a:t>
            </a:r>
            <a:r>
              <a:rPr lang="en-US" b="1" dirty="0" smtClean="0">
                <a:latin typeface="Abadi" panose="020B0604020104020204"/>
              </a:rPr>
              <a:t>min</a:t>
            </a:r>
            <a:r>
              <a:rPr lang="en-US" dirty="0" smtClean="0">
                <a:latin typeface="Abadi" panose="020B0604020104020204"/>
              </a:rPr>
              <a:t> function is used to show minimum date and  </a:t>
            </a:r>
            <a:r>
              <a:rPr lang="en-US" b="1" dirty="0">
                <a:latin typeface="Abadi" panose="020B0604020104020204"/>
              </a:rPr>
              <a:t>where </a:t>
            </a:r>
            <a:r>
              <a:rPr lang="en-US" dirty="0">
                <a:latin typeface="Abadi" panose="020B0604020104020204"/>
              </a:rPr>
              <a:t>function is to filter with the condition</a:t>
            </a:r>
            <a:r>
              <a:rPr lang="en-US" dirty="0" smtClean="0">
                <a:latin typeface="Abadi" panose="020B0604020104020204"/>
              </a:rPr>
              <a:t> </a:t>
            </a:r>
            <a:r>
              <a:rPr lang="en-US" b="1" dirty="0" smtClean="0">
                <a:latin typeface="Abadi" panose="020B0604020104020204"/>
              </a:rPr>
              <a:t>LANDING_OUTCOME=success(ground pad) </a:t>
            </a:r>
            <a:r>
              <a:rPr lang="en-US" b="1" dirty="0">
                <a:latin typeface="Abadi" panose="020B0604020104020204"/>
              </a:rPr>
              <a:t> </a:t>
            </a:r>
            <a:r>
              <a:rPr lang="en-US" dirty="0" smtClean="0">
                <a:latin typeface="Abadi" panose="020B0604020104020204"/>
              </a:rPr>
              <a:t>which gives successful </a:t>
            </a:r>
            <a:r>
              <a:rPr lang="en-US" dirty="0">
                <a:latin typeface="Abadi" panose="020B0604020104020204"/>
              </a:rPr>
              <a:t>landing outcome </a:t>
            </a:r>
            <a:r>
              <a:rPr lang="en-US" dirty="0" smtClean="0">
                <a:latin typeface="Abadi" panose="020B0604020104020204"/>
              </a:rPr>
              <a:t>in ground pad  in </a:t>
            </a:r>
            <a:r>
              <a:rPr lang="en-US" b="1" dirty="0" smtClean="0">
                <a:latin typeface="Abadi" panose="020B0604020104020204"/>
              </a:rPr>
              <a:t>SPACEXTBL</a:t>
            </a:r>
            <a:r>
              <a:rPr lang="en-US" dirty="0" smtClean="0">
                <a:latin typeface="Abadi" panose="020B0604020104020204"/>
              </a:rPr>
              <a:t>  dataset</a:t>
            </a:r>
            <a:endParaRPr lang="en-US" dirty="0">
              <a:latin typeface="Abadi" panose="020B0604020104020204"/>
            </a:endParaRPr>
          </a:p>
        </p:txBody>
      </p:sp>
      <p:sp>
        <p:nvSpPr>
          <p:cNvPr id="10" name="Right Arrow 9"/>
          <p:cNvSpPr/>
          <p:nvPr/>
        </p:nvSpPr>
        <p:spPr>
          <a:xfrm rot="5400000">
            <a:off x="2531770" y="3595908"/>
            <a:ext cx="936336" cy="384314"/>
          </a:xfrm>
          <a:prstGeom prst="rightArrow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" y="1436914"/>
            <a:ext cx="12191999" cy="542108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txBody>
          <a:bodyPr lIns="91440" tIns="45720" rIns="91440" bIns="4572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3600" u="sng" dirty="0">
                <a:latin typeface="Abadi" panose="020B0604020104020204" pitchFamily="34" charset="0"/>
              </a:rPr>
              <a:t>SQL </a:t>
            </a:r>
            <a:r>
              <a:rPr lang="en-US" sz="3600" u="sng" dirty="0" smtClean="0">
                <a:latin typeface="Abadi" panose="020B0604020104020204" pitchFamily="34" charset="0"/>
              </a:rPr>
              <a:t>Query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latin typeface="Abadi" panose="020B0604020104020204"/>
              </a:rPr>
              <a:t>List the names of the boosters which have success in drone ship and have payload mass greater than 4000 but less than </a:t>
            </a:r>
            <a:r>
              <a:rPr lang="en-US" sz="1800" dirty="0" smtClean="0">
                <a:latin typeface="Abadi" panose="020B0604020104020204"/>
              </a:rPr>
              <a:t>6000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000" b="1" dirty="0" smtClean="0">
                <a:latin typeface="Abadi" panose="020B0604020104020204"/>
              </a:rPr>
              <a:t>%</a:t>
            </a:r>
            <a:r>
              <a:rPr lang="en-US" sz="2000" b="1" dirty="0" err="1">
                <a:latin typeface="Abadi" panose="020B0604020104020204"/>
              </a:rPr>
              <a:t>sql</a:t>
            </a:r>
            <a:r>
              <a:rPr lang="en-US" sz="2000" b="1" dirty="0">
                <a:latin typeface="Abadi" panose="020B0604020104020204"/>
              </a:rPr>
              <a:t> </a:t>
            </a:r>
            <a:r>
              <a:rPr lang="en-US" sz="2000" b="1" dirty="0" smtClean="0">
                <a:latin typeface="Abadi" panose="020B0604020104020204"/>
              </a:rPr>
              <a:t>select </a:t>
            </a:r>
            <a:r>
              <a:rPr lang="en-US" sz="2000" b="1" dirty="0">
                <a:latin typeface="Abadi" panose="020B0604020104020204"/>
              </a:rPr>
              <a:t>BOOSTER_VERSION </a:t>
            </a:r>
            <a:r>
              <a:rPr lang="en-US" sz="2000" b="1" dirty="0" smtClean="0">
                <a:latin typeface="Abadi" panose="020B0604020104020204"/>
              </a:rPr>
              <a:t>from SPACEXTBL  where </a:t>
            </a:r>
            <a:r>
              <a:rPr lang="en-US" sz="2000" b="1" dirty="0">
                <a:latin typeface="Abadi" panose="020B0604020104020204"/>
              </a:rPr>
              <a:t>MISSION_OUTCOME = 'Success (drone ship)' \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000" b="1" dirty="0">
                <a:latin typeface="Abadi" panose="020B0604020104020204"/>
              </a:rPr>
              <a:t>AND PAYLOAD_MASS__KG_ &gt; 4000 AND </a:t>
            </a:r>
            <a:r>
              <a:rPr lang="en-US" sz="2000" b="1" dirty="0" smtClean="0">
                <a:latin typeface="Abadi" panose="020B0604020104020204"/>
              </a:rPr>
              <a:t>PAYLOAD_MASS</a:t>
            </a:r>
            <a:r>
              <a:rPr lang="en-US" sz="2000" b="1" dirty="0">
                <a:latin typeface="Abadi" panose="020B0604020104020204"/>
              </a:rPr>
              <a:t>__KG_ &lt; 6000</a:t>
            </a:r>
            <a:r>
              <a:rPr lang="en-US" sz="2000" b="1" dirty="0" smtClean="0">
                <a:latin typeface="Abadi" panose="020B0604020104020204"/>
              </a:rPr>
              <a:t>;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000" dirty="0"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=""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1999" cy="1436914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Abadi"/>
              </a:rPr>
              <a:t>Successful Drone Ship Landing with Payload between </a:t>
            </a:r>
            <a:r>
              <a:rPr lang="en-US" dirty="0" smtClean="0">
                <a:solidFill>
                  <a:schemeClr val="bg1"/>
                </a:solidFill>
                <a:latin typeface="Abadi"/>
              </a:rPr>
              <a:t>  4000 </a:t>
            </a:r>
            <a:r>
              <a:rPr lang="en-US" dirty="0">
                <a:solidFill>
                  <a:schemeClr val="bg1"/>
                </a:solidFill>
                <a:latin typeface="Abadi"/>
              </a:rPr>
              <a:t>and 6000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7227320"/>
              </p:ext>
            </p:extLst>
          </p:nvPr>
        </p:nvGraphicFramePr>
        <p:xfrm>
          <a:off x="2588653" y="4761146"/>
          <a:ext cx="1733282" cy="1828800"/>
        </p:xfrm>
        <a:graphic>
          <a:graphicData uri="http://schemas.openxmlformats.org/drawingml/2006/table">
            <a:tbl>
              <a:tblPr/>
              <a:tblGrid>
                <a:gridCol w="1733282"/>
              </a:tblGrid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en-US" b="1" dirty="0" err="1">
                          <a:solidFill>
                            <a:schemeClr val="bg1"/>
                          </a:solidFill>
                          <a:effectLst/>
                        </a:rPr>
                        <a:t>booster_version</a:t>
                      </a:r>
                      <a:endParaRPr lang="en-US" b="1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solidFill>
                            <a:schemeClr val="bg1"/>
                          </a:solidFill>
                          <a:effectLst/>
                        </a:rPr>
                        <a:t>F9 FT B1022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solidFill>
                            <a:schemeClr val="bg1"/>
                          </a:solidFill>
                          <a:effectLst/>
                        </a:rPr>
                        <a:t>F9 FT B1026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solidFill>
                            <a:schemeClr val="bg1"/>
                          </a:solidFill>
                          <a:effectLst/>
                        </a:rPr>
                        <a:t>F9 FT B1021.2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solidFill>
                            <a:schemeClr val="bg1"/>
                          </a:solidFill>
                          <a:effectLst/>
                        </a:rPr>
                        <a:t>F9 FT B1031.2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</a:tr>
            </a:tbl>
          </a:graphicData>
        </a:graphic>
      </p:graphicFrame>
      <p:sp>
        <p:nvSpPr>
          <p:cNvPr id="3" name="Rectangle 2"/>
          <p:cNvSpPr/>
          <p:nvPr/>
        </p:nvSpPr>
        <p:spPr>
          <a:xfrm>
            <a:off x="6010925" y="4074120"/>
            <a:ext cx="4377383" cy="258532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b="1" u="sng" dirty="0">
                <a:latin typeface="Abadi" panose="020B0604020104020204"/>
              </a:rPr>
              <a:t>Query Explanation </a:t>
            </a:r>
            <a:r>
              <a:rPr lang="en-US" b="1" u="sng" dirty="0" smtClean="0">
                <a:latin typeface="Abadi" panose="020B0604020104020204"/>
              </a:rPr>
              <a:t>:</a:t>
            </a:r>
          </a:p>
          <a:p>
            <a:pPr algn="ctr"/>
            <a:r>
              <a:rPr lang="en-US" dirty="0" smtClean="0">
                <a:latin typeface="Abadi" panose="020B0604020104020204"/>
              </a:rPr>
              <a:t>In this code </a:t>
            </a:r>
            <a:r>
              <a:rPr lang="en-US" b="1" dirty="0" smtClean="0">
                <a:latin typeface="Abadi" panose="020B0604020104020204"/>
              </a:rPr>
              <a:t>select BOOSTER_VERSION </a:t>
            </a:r>
            <a:r>
              <a:rPr lang="en-US" dirty="0" smtClean="0">
                <a:latin typeface="Abadi" panose="020B0604020104020204"/>
              </a:rPr>
              <a:t>is use</a:t>
            </a:r>
            <a:r>
              <a:rPr lang="en-US" b="1" dirty="0" smtClean="0">
                <a:latin typeface="Abadi" panose="020B0604020104020204"/>
              </a:rPr>
              <a:t> </a:t>
            </a:r>
            <a:r>
              <a:rPr lang="en-US" dirty="0" smtClean="0">
                <a:latin typeface="Abadi" panose="020B0604020104020204"/>
              </a:rPr>
              <a:t>to find booster version ,</a:t>
            </a:r>
            <a:r>
              <a:rPr lang="en-US" b="1" dirty="0" smtClean="0">
                <a:latin typeface="Abadi" panose="020B0604020104020204"/>
              </a:rPr>
              <a:t>where</a:t>
            </a:r>
            <a:r>
              <a:rPr lang="en-US" dirty="0" smtClean="0">
                <a:latin typeface="Abadi" panose="020B0604020104020204"/>
              </a:rPr>
              <a:t> with a condition of having </a:t>
            </a:r>
            <a:r>
              <a:rPr lang="en-US" b="1" dirty="0" smtClean="0">
                <a:latin typeface="Abadi" panose="020B0604020104020204"/>
              </a:rPr>
              <a:t>MISSION_OUTCOME </a:t>
            </a:r>
            <a:r>
              <a:rPr lang="en-US" b="1" dirty="0">
                <a:latin typeface="Abadi" panose="020B0604020104020204"/>
              </a:rPr>
              <a:t>= 'Success (drone ship)'</a:t>
            </a:r>
            <a:r>
              <a:rPr lang="en-US" dirty="0" smtClean="0">
                <a:latin typeface="Abadi" panose="020B0604020104020204"/>
              </a:rPr>
              <a:t> for </a:t>
            </a:r>
            <a:r>
              <a:rPr lang="en-US" dirty="0">
                <a:latin typeface="Abadi" panose="020B0604020104020204"/>
              </a:rPr>
              <a:t>successful drone ship mission outcome</a:t>
            </a:r>
            <a:r>
              <a:rPr lang="en-US" dirty="0" smtClean="0">
                <a:latin typeface="Abadi" panose="020B0604020104020204"/>
              </a:rPr>
              <a:t> and </a:t>
            </a:r>
            <a:r>
              <a:rPr lang="en-US" b="1" dirty="0" smtClean="0">
                <a:latin typeface="Abadi" panose="020B0604020104020204"/>
              </a:rPr>
              <a:t>PAYLOAD_MASS</a:t>
            </a:r>
            <a:r>
              <a:rPr lang="en-US" b="1" dirty="0">
                <a:latin typeface="Abadi" panose="020B0604020104020204"/>
              </a:rPr>
              <a:t>__KG_ &gt; 4000 AND PAYLOAD_MASS__KG_ &lt; </a:t>
            </a:r>
            <a:r>
              <a:rPr lang="en-US" b="1" dirty="0" smtClean="0">
                <a:latin typeface="Abadi" panose="020B0604020104020204"/>
              </a:rPr>
              <a:t>6000  </a:t>
            </a:r>
            <a:r>
              <a:rPr lang="en-US" dirty="0" smtClean="0">
                <a:latin typeface="Abadi" panose="020B0604020104020204"/>
              </a:rPr>
              <a:t>for having payload mass </a:t>
            </a:r>
            <a:r>
              <a:rPr lang="en-US" dirty="0">
                <a:latin typeface="Abadi" panose="020B0604020104020204"/>
              </a:rPr>
              <a:t>between 4000 to 6000 </a:t>
            </a:r>
          </a:p>
        </p:txBody>
      </p:sp>
      <p:sp>
        <p:nvSpPr>
          <p:cNvPr id="6" name="Right Arrow 5"/>
          <p:cNvSpPr/>
          <p:nvPr/>
        </p:nvSpPr>
        <p:spPr>
          <a:xfrm rot="5400000">
            <a:off x="2936643" y="4003311"/>
            <a:ext cx="1026273" cy="489397"/>
          </a:xfrm>
          <a:prstGeom prst="rightArrow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277256"/>
            <a:ext cx="12192000" cy="5580743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3600" u="sng" dirty="0">
                <a:latin typeface="Abadi" panose="020B0604020104020204" pitchFamily="34" charset="0"/>
              </a:rPr>
              <a:t>SQL </a:t>
            </a:r>
            <a:r>
              <a:rPr lang="en-US" sz="3600" u="sng" dirty="0" smtClean="0">
                <a:latin typeface="Abadi" panose="020B0604020104020204" pitchFamily="34" charset="0"/>
              </a:rPr>
              <a:t>Query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latin typeface="Abadi" panose="020B0604020104020204"/>
              </a:rPr>
              <a:t>List the total number of successful and failure mission </a:t>
            </a:r>
            <a:r>
              <a:rPr lang="en-US" sz="1800" dirty="0" smtClean="0">
                <a:latin typeface="Abadi" panose="020B0604020104020204"/>
              </a:rPr>
              <a:t>outcomes.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b="1" dirty="0">
                <a:latin typeface="Abadi" panose="020B0604020104020204"/>
              </a:rPr>
              <a:t>%</a:t>
            </a:r>
            <a:r>
              <a:rPr lang="en-US" sz="1800" b="1" dirty="0" err="1">
                <a:latin typeface="Abadi" panose="020B0604020104020204"/>
              </a:rPr>
              <a:t>sql</a:t>
            </a:r>
            <a:r>
              <a:rPr lang="en-US" sz="1800" b="1" dirty="0">
                <a:latin typeface="Abadi" panose="020B0604020104020204"/>
              </a:rPr>
              <a:t> SELECT sum(case when MISSION_OUTCOME LIKE '%Success%' then 1 else 0 end) AS "Successful Mission", \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b="1" dirty="0" smtClean="0">
                <a:latin typeface="Abadi" panose="020B0604020104020204"/>
              </a:rPr>
              <a:t>sum(case </a:t>
            </a:r>
            <a:r>
              <a:rPr lang="en-US" sz="1800" b="1" dirty="0">
                <a:latin typeface="Abadi" panose="020B0604020104020204"/>
              </a:rPr>
              <a:t>when MISSION_OUTCOME LIKE '%Failure%' then 1 else 0 end) AS "Failure Mission" \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b="1" dirty="0">
                <a:latin typeface="Abadi" panose="020B0604020104020204"/>
              </a:rPr>
              <a:t>FROM SPACEXTBL</a:t>
            </a:r>
            <a:r>
              <a:rPr lang="en-US" sz="1800" b="1" dirty="0" smtClean="0">
                <a:latin typeface="Abadi" panose="020B0604020104020204"/>
              </a:rPr>
              <a:t>;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800" b="1" dirty="0">
              <a:latin typeface="Abadi" panose="020B0604020104020204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3600" u="sng" dirty="0"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=""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27725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Abadi"/>
              </a:rPr>
              <a:t>Total Number of Successful and Failure Mission </a:t>
            </a:r>
            <a:r>
              <a:rPr lang="en-US" dirty="0" smtClean="0">
                <a:solidFill>
                  <a:schemeClr val="bg1"/>
                </a:solidFill>
                <a:latin typeface="Abadi"/>
              </a:rPr>
              <a:t>                          Outcomes</a:t>
            </a:r>
            <a:endParaRPr lang="en-US" dirty="0">
              <a:solidFill>
                <a:schemeClr val="bg1"/>
              </a:solidFill>
              <a:latin typeface="Abadi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7627982"/>
              </p:ext>
            </p:extLst>
          </p:nvPr>
        </p:nvGraphicFramePr>
        <p:xfrm>
          <a:off x="890855" y="4472662"/>
          <a:ext cx="4466756" cy="731520"/>
        </p:xfrm>
        <a:graphic>
          <a:graphicData uri="http://schemas.openxmlformats.org/drawingml/2006/table">
            <a:tbl>
              <a:tblPr/>
              <a:tblGrid>
                <a:gridCol w="2453426"/>
                <a:gridCol w="2013330"/>
              </a:tblGrid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en-US" b="1">
                          <a:solidFill>
                            <a:schemeClr val="bg1"/>
                          </a:solidFill>
                          <a:effectLst/>
                          <a:latin typeface="inherit"/>
                        </a:rPr>
                        <a:t>Successful Mission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b="1" dirty="0">
                          <a:solidFill>
                            <a:schemeClr val="bg1"/>
                          </a:solidFill>
                          <a:effectLst/>
                          <a:latin typeface="inherit"/>
                        </a:rPr>
                        <a:t>Failure Mission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solidFill>
                            <a:schemeClr val="bg1"/>
                          </a:solidFill>
                          <a:effectLst/>
                          <a:latin typeface="inherit"/>
                        </a:rPr>
                        <a:t>100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solidFill>
                            <a:schemeClr val="bg1"/>
                          </a:solidFill>
                          <a:effectLst/>
                          <a:latin typeface="inherit"/>
                        </a:rPr>
                        <a:t>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</a:tr>
            </a:tbl>
          </a:graphicData>
        </a:graphic>
      </p:graphicFrame>
      <p:sp>
        <p:nvSpPr>
          <p:cNvPr id="7" name="Right Arrow 6"/>
          <p:cNvSpPr/>
          <p:nvPr/>
        </p:nvSpPr>
        <p:spPr>
          <a:xfrm rot="5400000">
            <a:off x="2640427" y="3552551"/>
            <a:ext cx="1129304" cy="489397"/>
          </a:xfrm>
          <a:prstGeom prst="rightArrow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812924" y="3590595"/>
            <a:ext cx="4816698" cy="286232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b="1" u="sng" dirty="0">
                <a:latin typeface="Abadi" panose="020B0604020104020204"/>
              </a:rPr>
              <a:t>Query Explanation </a:t>
            </a:r>
            <a:r>
              <a:rPr lang="en-US" b="1" u="sng" dirty="0" smtClean="0">
                <a:latin typeface="Abadi" panose="020B0604020104020204"/>
              </a:rPr>
              <a:t>:</a:t>
            </a:r>
          </a:p>
          <a:p>
            <a:pPr algn="ctr"/>
            <a:r>
              <a:rPr lang="en-US" dirty="0" smtClean="0">
                <a:latin typeface="Abadi" panose="020B0604020104020204"/>
              </a:rPr>
              <a:t>In this code </a:t>
            </a:r>
            <a:r>
              <a:rPr lang="en-US" b="1" dirty="0" smtClean="0">
                <a:latin typeface="Abadi" panose="020B0604020104020204"/>
              </a:rPr>
              <a:t>select</a:t>
            </a:r>
            <a:r>
              <a:rPr lang="en-US" dirty="0" smtClean="0">
                <a:latin typeface="Abadi" panose="020B0604020104020204"/>
              </a:rPr>
              <a:t> </a:t>
            </a:r>
            <a:r>
              <a:rPr lang="en-US" b="1" dirty="0">
                <a:latin typeface="Abadi" panose="020B0604020104020204"/>
              </a:rPr>
              <a:t>sum(case when MISSION_OUTCOME LIKE '%Success%' then 1 else 0 end) AS "Successful </a:t>
            </a:r>
            <a:r>
              <a:rPr lang="en-US" b="1" dirty="0" smtClean="0">
                <a:latin typeface="Abadi" panose="020B0604020104020204"/>
              </a:rPr>
              <a:t>Mission” </a:t>
            </a:r>
            <a:r>
              <a:rPr lang="en-US" dirty="0" smtClean="0">
                <a:latin typeface="Abadi" panose="020B0604020104020204"/>
              </a:rPr>
              <a:t>is used to show sum all mission outcome </a:t>
            </a:r>
            <a:r>
              <a:rPr lang="en-US" b="1" dirty="0" smtClean="0">
                <a:latin typeface="Abadi" panose="020B0604020104020204"/>
              </a:rPr>
              <a:t> </a:t>
            </a:r>
            <a:r>
              <a:rPr lang="en-US" dirty="0" smtClean="0">
                <a:latin typeface="Abadi" panose="020B0604020104020204"/>
              </a:rPr>
              <a:t>with success result. And also </a:t>
            </a:r>
            <a:r>
              <a:rPr lang="en-US" b="1" dirty="0" smtClean="0">
                <a:latin typeface="Abadi" panose="020B0604020104020204"/>
              </a:rPr>
              <a:t>select </a:t>
            </a:r>
            <a:r>
              <a:rPr lang="en-US" b="1" dirty="0">
                <a:latin typeface="Abadi" panose="020B0604020104020204"/>
              </a:rPr>
              <a:t>sum(case when MISSION_OUTCOME LIKE '%Failure%' then 1 else 0 end) AS "Failure Mission" </a:t>
            </a:r>
            <a:r>
              <a:rPr lang="en-US" dirty="0" smtClean="0">
                <a:latin typeface="Abadi" panose="020B0604020104020204"/>
              </a:rPr>
              <a:t> is used to show sum of all the mission outcome with failure result from </a:t>
            </a:r>
            <a:r>
              <a:rPr lang="en-US" b="1" dirty="0" smtClean="0">
                <a:latin typeface="Abadi" panose="020B0604020104020204"/>
              </a:rPr>
              <a:t>SPACEXTBL</a:t>
            </a:r>
            <a:r>
              <a:rPr lang="en-US" dirty="0" smtClean="0">
                <a:latin typeface="Abadi" panose="020B0604020104020204"/>
              </a:rPr>
              <a:t> dataset.</a:t>
            </a:r>
            <a:endParaRPr lang="en-US" dirty="0">
              <a:latin typeface="Abadi" panose="020B0604020104020204"/>
            </a:endParaRPr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335314"/>
            <a:ext cx="12192000" cy="5522686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4000" u="sng" dirty="0">
                <a:latin typeface="Abadi" panose="020B0604020104020204" pitchFamily="34" charset="0"/>
              </a:rPr>
              <a:t>SQL </a:t>
            </a:r>
            <a:r>
              <a:rPr lang="en-US" sz="4000" u="sng" dirty="0" smtClean="0">
                <a:latin typeface="Abadi" panose="020B0604020104020204" pitchFamily="34" charset="0"/>
              </a:rPr>
              <a:t>Query</a:t>
            </a: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latin typeface="Abadi" panose="020B0604020104020204"/>
              </a:rPr>
              <a:t>List </a:t>
            </a:r>
            <a:r>
              <a:rPr lang="en-US" sz="1800" dirty="0" smtClean="0">
                <a:latin typeface="Abadi" panose="020B0604020104020204"/>
              </a:rPr>
              <a:t>the names </a:t>
            </a:r>
            <a:r>
              <a:rPr lang="en-US" sz="1800" dirty="0">
                <a:latin typeface="Abadi" panose="020B0604020104020204"/>
              </a:rPr>
              <a:t>of the </a:t>
            </a:r>
            <a:r>
              <a:rPr lang="en-US" sz="1800" dirty="0" err="1">
                <a:latin typeface="Abadi" panose="020B0604020104020204"/>
              </a:rPr>
              <a:t>booster_versions</a:t>
            </a:r>
            <a:r>
              <a:rPr lang="en-US" sz="1800" dirty="0">
                <a:latin typeface="Abadi" panose="020B0604020104020204"/>
              </a:rPr>
              <a:t> which have carried the maximum payload mass</a:t>
            </a:r>
            <a:r>
              <a:rPr lang="en-US" sz="1800" dirty="0" smtClean="0">
                <a:latin typeface="Abadi" panose="020B0604020104020204"/>
              </a:rPr>
              <a:t>.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000" b="1" dirty="0">
                <a:latin typeface="Abadi" panose="020B0604020104020204"/>
              </a:rPr>
              <a:t>%</a:t>
            </a:r>
            <a:r>
              <a:rPr lang="en-US" sz="2000" b="1" dirty="0" err="1">
                <a:latin typeface="Abadi" panose="020B0604020104020204"/>
              </a:rPr>
              <a:t>sql</a:t>
            </a:r>
            <a:r>
              <a:rPr lang="en-US" sz="2000" b="1" dirty="0">
                <a:latin typeface="Abadi" panose="020B0604020104020204"/>
              </a:rPr>
              <a:t> select BOOSTER_VERSION as </a:t>
            </a:r>
            <a:r>
              <a:rPr lang="en-US" sz="2000" b="1" dirty="0" err="1">
                <a:latin typeface="Abadi" panose="020B0604020104020204"/>
              </a:rPr>
              <a:t>booster_version</a:t>
            </a:r>
            <a:r>
              <a:rPr lang="en-US" sz="2000" b="1" dirty="0">
                <a:latin typeface="Abadi" panose="020B0604020104020204"/>
              </a:rPr>
              <a:t> from SPACEXTBL where PAYLOAD_MASS__KG_=(select max(PAYLOAD_MASS__KG_) from SPACEXTBL);</a:t>
            </a:r>
            <a:endParaRPr lang="en-US" sz="2000" b="1" dirty="0" smtClean="0">
              <a:latin typeface="Abadi" panose="020B0604020104020204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000" b="1" dirty="0">
              <a:latin typeface="Abadi" panose="020B0604020104020204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=""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33531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sz="4800" dirty="0" smtClean="0">
                <a:solidFill>
                  <a:schemeClr val="bg1"/>
                </a:solidFill>
                <a:latin typeface="Abadi"/>
              </a:rPr>
              <a:t>            Boosters </a:t>
            </a:r>
            <a:r>
              <a:rPr lang="en-US" sz="4800" dirty="0">
                <a:solidFill>
                  <a:schemeClr val="bg1"/>
                </a:solidFill>
                <a:latin typeface="Abadi"/>
              </a:rPr>
              <a:t>Carried Maximum Payload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9555794"/>
              </p:ext>
            </p:extLst>
          </p:nvPr>
        </p:nvGraphicFramePr>
        <p:xfrm>
          <a:off x="2163651" y="3263931"/>
          <a:ext cx="1583269" cy="3465280"/>
        </p:xfrm>
        <a:graphic>
          <a:graphicData uri="http://schemas.openxmlformats.org/drawingml/2006/table">
            <a:tbl>
              <a:tblPr/>
              <a:tblGrid>
                <a:gridCol w="1583269"/>
              </a:tblGrid>
              <a:tr h="252247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1" dirty="0" err="1">
                          <a:solidFill>
                            <a:schemeClr val="bg1"/>
                          </a:solidFill>
                          <a:effectLst/>
                          <a:latin typeface="inherit"/>
                        </a:rPr>
                        <a:t>booster_version</a:t>
                      </a:r>
                      <a:endParaRPr lang="en-US" sz="1200" b="1" dirty="0">
                        <a:solidFill>
                          <a:schemeClr val="bg1"/>
                        </a:solidFill>
                        <a:effectLst/>
                        <a:latin typeface="inherit"/>
                      </a:endParaRPr>
                    </a:p>
                  </a:txBody>
                  <a:tcPr marL="83680" marR="83680" marT="41840" marB="418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</a:tr>
              <a:tr h="252247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  <a:latin typeface="inherit"/>
                        </a:rPr>
                        <a:t>F9 B5 B1048.4</a:t>
                      </a:r>
                    </a:p>
                  </a:txBody>
                  <a:tcPr marL="83680" marR="83680" marT="41840" marB="418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</a:tr>
              <a:tr h="252247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  <a:latin typeface="inherit"/>
                        </a:rPr>
                        <a:t>F9 B5 B1049.4</a:t>
                      </a:r>
                    </a:p>
                  </a:txBody>
                  <a:tcPr marL="83680" marR="83680" marT="41840" marB="418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</a:tr>
              <a:tr h="252247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  <a:latin typeface="inherit"/>
                        </a:rPr>
                        <a:t>F9 B5 B1051.3</a:t>
                      </a:r>
                    </a:p>
                  </a:txBody>
                  <a:tcPr marL="83680" marR="83680" marT="41840" marB="418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</a:tr>
              <a:tr h="252247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  <a:latin typeface="inherit"/>
                        </a:rPr>
                        <a:t>F9 B5 B1056.4</a:t>
                      </a:r>
                    </a:p>
                  </a:txBody>
                  <a:tcPr marL="83680" marR="83680" marT="41840" marB="418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</a:tr>
              <a:tr h="252247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  <a:latin typeface="inherit"/>
                        </a:rPr>
                        <a:t>F9 B5 B1048.5</a:t>
                      </a:r>
                    </a:p>
                  </a:txBody>
                  <a:tcPr marL="83680" marR="83680" marT="41840" marB="418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</a:tr>
              <a:tr h="252247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  <a:latin typeface="inherit"/>
                        </a:rPr>
                        <a:t>F9 B5 B1051.4</a:t>
                      </a:r>
                    </a:p>
                  </a:txBody>
                  <a:tcPr marL="83680" marR="83680" marT="41840" marB="418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</a:tr>
              <a:tr h="252247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  <a:latin typeface="inherit"/>
                        </a:rPr>
                        <a:t>F9 B5 B1049.5</a:t>
                      </a:r>
                    </a:p>
                  </a:txBody>
                  <a:tcPr marL="83680" marR="83680" marT="41840" marB="418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</a:tr>
              <a:tr h="252247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  <a:latin typeface="inherit"/>
                        </a:rPr>
                        <a:t>F9 B5 B1060.2</a:t>
                      </a:r>
                    </a:p>
                  </a:txBody>
                  <a:tcPr marL="83680" marR="83680" marT="41840" marB="418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</a:tr>
              <a:tr h="252247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  <a:latin typeface="inherit"/>
                        </a:rPr>
                        <a:t>F9 B5 B1058.3</a:t>
                      </a:r>
                    </a:p>
                  </a:txBody>
                  <a:tcPr marL="83680" marR="83680" marT="41840" marB="418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</a:tr>
              <a:tr h="252247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  <a:latin typeface="inherit"/>
                        </a:rPr>
                        <a:t>F9 B5 B1051.6</a:t>
                      </a:r>
                    </a:p>
                  </a:txBody>
                  <a:tcPr marL="83680" marR="83680" marT="41840" marB="418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</a:tr>
              <a:tr h="252247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  <a:latin typeface="inherit"/>
                        </a:rPr>
                        <a:t>F9 B5 B1060.3</a:t>
                      </a:r>
                    </a:p>
                  </a:txBody>
                  <a:tcPr marL="83680" marR="83680" marT="41840" marB="418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</a:tr>
              <a:tr h="252247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  <a:latin typeface="inherit"/>
                        </a:rPr>
                        <a:t>F9 B5 B1049.7</a:t>
                      </a:r>
                    </a:p>
                  </a:txBody>
                  <a:tcPr marL="83680" marR="83680" marT="41840" marB="418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</a:tr>
            </a:tbl>
          </a:graphicData>
        </a:graphic>
      </p:graphicFrame>
      <p:sp>
        <p:nvSpPr>
          <p:cNvPr id="6" name="Bent-Up Arrow 5"/>
          <p:cNvSpPr/>
          <p:nvPr/>
        </p:nvSpPr>
        <p:spPr>
          <a:xfrm rot="5400000">
            <a:off x="927279" y="3669616"/>
            <a:ext cx="1545465" cy="734095"/>
          </a:xfrm>
          <a:prstGeom prst="bentUpArrow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100351" y="3836762"/>
            <a:ext cx="5808055" cy="147732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b="1" u="sng" dirty="0">
                <a:latin typeface="Abadi" panose="020B0604020104020204"/>
              </a:rPr>
              <a:t>Query Explanation </a:t>
            </a:r>
            <a:r>
              <a:rPr lang="en-US" b="1" u="sng" dirty="0" smtClean="0">
                <a:latin typeface="Abadi" panose="020B0604020104020204"/>
              </a:rPr>
              <a:t>:</a:t>
            </a:r>
          </a:p>
          <a:p>
            <a:pPr algn="ctr"/>
            <a:r>
              <a:rPr lang="en-US" b="1" dirty="0" smtClean="0">
                <a:latin typeface="Abadi" panose="020B0604020104020204"/>
              </a:rPr>
              <a:t>Select BOOSTER_VERSION </a:t>
            </a:r>
            <a:r>
              <a:rPr lang="en-US" dirty="0" smtClean="0">
                <a:latin typeface="Abadi" panose="020B0604020104020204"/>
              </a:rPr>
              <a:t>which we are finding .</a:t>
            </a:r>
            <a:r>
              <a:rPr lang="en-US" b="1" dirty="0" smtClean="0">
                <a:latin typeface="Abadi" panose="020B0604020104020204"/>
              </a:rPr>
              <a:t>where PAYLOAD_MASS_KG = (select max(PAYLOAD_MASS_KG)</a:t>
            </a:r>
            <a:r>
              <a:rPr lang="en-US" dirty="0" smtClean="0">
                <a:latin typeface="Abadi" panose="020B0604020104020204"/>
              </a:rPr>
              <a:t> is use to filter data with condition  of having maximum payload mass from </a:t>
            </a:r>
            <a:r>
              <a:rPr lang="en-US" b="1" dirty="0" smtClean="0">
                <a:latin typeface="Abadi" panose="020B0604020104020204"/>
              </a:rPr>
              <a:t>SPACEXTBL</a:t>
            </a:r>
            <a:r>
              <a:rPr lang="en-US" dirty="0" smtClean="0">
                <a:latin typeface="Abadi" panose="020B0604020104020204"/>
              </a:rPr>
              <a:t> dataset.</a:t>
            </a:r>
            <a:endParaRPr lang="en-US" dirty="0">
              <a:latin typeface="Abadi" panose="020B0604020104020204"/>
            </a:endParaRPr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34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306286"/>
            <a:ext cx="12192000" cy="5551714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txBody>
          <a:bodyPr lIns="91440" tIns="45720" rIns="91440" bIns="4572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4000" u="sng" dirty="0" smtClean="0">
                <a:latin typeface="Abadi" panose="020B0604020104020204" pitchFamily="34" charset="0"/>
              </a:rPr>
              <a:t>SQL Query</a:t>
            </a:r>
            <a:endParaRPr lang="en-US" sz="24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 smtClean="0">
                <a:latin typeface="Abadi"/>
              </a:rPr>
              <a:t>List the records which will display the month names, failure </a:t>
            </a:r>
            <a:r>
              <a:rPr lang="en-US" sz="1800" dirty="0" err="1" smtClean="0">
                <a:latin typeface="Abadi"/>
              </a:rPr>
              <a:t>landing_outcomes</a:t>
            </a:r>
            <a:r>
              <a:rPr lang="en-US" sz="1800" dirty="0" smtClean="0">
                <a:latin typeface="Abadi"/>
              </a:rPr>
              <a:t> in drone ship ,booster versions, </a:t>
            </a:r>
            <a:r>
              <a:rPr lang="en-US" sz="1800" dirty="0" err="1" smtClean="0">
                <a:latin typeface="Abadi"/>
              </a:rPr>
              <a:t>launch_site</a:t>
            </a:r>
            <a:r>
              <a:rPr lang="en-US" sz="1800" dirty="0" smtClean="0">
                <a:latin typeface="Abadi"/>
              </a:rPr>
              <a:t> for the months in year 2015.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000" b="1" dirty="0" smtClean="0">
                <a:latin typeface="Abadi"/>
              </a:rPr>
              <a:t>%</a:t>
            </a:r>
            <a:r>
              <a:rPr lang="en-US" sz="2000" b="1" dirty="0" err="1" smtClean="0">
                <a:latin typeface="Abadi"/>
              </a:rPr>
              <a:t>sql</a:t>
            </a:r>
            <a:r>
              <a:rPr lang="en-US" sz="2000" b="1" dirty="0" smtClean="0">
                <a:latin typeface="Abadi"/>
              </a:rPr>
              <a:t> SELECT "</a:t>
            </a:r>
            <a:r>
              <a:rPr lang="en-US" sz="2000" b="1" dirty="0" err="1" smtClean="0">
                <a:latin typeface="Abadi"/>
              </a:rPr>
              <a:t>monthname</a:t>
            </a:r>
            <a:r>
              <a:rPr lang="en-US" sz="2000" b="1" dirty="0" smtClean="0">
                <a:latin typeface="Abadi"/>
              </a:rPr>
              <a:t>(DATE)" as Month, BOOSTER_VERSION, LAUNCH_SITE FROM SPACEXTBL WHERE "year(DATE)" = '2015' AND "LANDING__OUTCOME" = 'Failure (drone ship)';</a:t>
            </a:r>
            <a:endParaRPr lang="en-US" sz="2000" b="1" dirty="0"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=""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30628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sz="4800" dirty="0" smtClean="0">
                <a:solidFill>
                  <a:schemeClr val="bg1"/>
                </a:solidFill>
                <a:latin typeface="Abadi"/>
              </a:rPr>
              <a:t>                        2015 </a:t>
            </a:r>
            <a:r>
              <a:rPr lang="en-US" sz="4800" dirty="0">
                <a:solidFill>
                  <a:schemeClr val="bg1"/>
                </a:solidFill>
                <a:latin typeface="Abadi"/>
              </a:rPr>
              <a:t>Launch Records</a:t>
            </a:r>
          </a:p>
        </p:txBody>
      </p:sp>
      <p:sp>
        <p:nvSpPr>
          <p:cNvPr id="2" name="Rectangle 1"/>
          <p:cNvSpPr/>
          <p:nvPr/>
        </p:nvSpPr>
        <p:spPr>
          <a:xfrm>
            <a:off x="5881948" y="3564889"/>
            <a:ext cx="5665647" cy="286232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b="1" u="sng" dirty="0">
                <a:latin typeface="Abadi" panose="020B0604020104020204"/>
              </a:rPr>
              <a:t>Query Explanation </a:t>
            </a:r>
            <a:r>
              <a:rPr lang="en-US" b="1" u="sng" dirty="0" smtClean="0">
                <a:latin typeface="Abadi" panose="020B0604020104020204"/>
              </a:rPr>
              <a:t>:</a:t>
            </a:r>
          </a:p>
          <a:p>
            <a:pPr algn="ctr"/>
            <a:r>
              <a:rPr lang="en-US" dirty="0" smtClean="0">
                <a:latin typeface="Abadi" panose="020B0604020104020204"/>
              </a:rPr>
              <a:t>In this code </a:t>
            </a:r>
            <a:r>
              <a:rPr lang="en-US" b="1" dirty="0" smtClean="0">
                <a:latin typeface="Abadi" panose="020B0604020104020204"/>
              </a:rPr>
              <a:t>Select </a:t>
            </a:r>
            <a:r>
              <a:rPr lang="en-US" b="1" dirty="0" err="1" smtClean="0">
                <a:latin typeface="Abadi" panose="020B0604020104020204"/>
              </a:rPr>
              <a:t>monthname</a:t>
            </a:r>
            <a:r>
              <a:rPr lang="en-US" b="1" dirty="0" smtClean="0">
                <a:latin typeface="Abadi" panose="020B0604020104020204"/>
              </a:rPr>
              <a:t>(DATE) , BOOSTER_VERSION, LAUNCH_SITE </a:t>
            </a:r>
            <a:r>
              <a:rPr lang="en-US" dirty="0" smtClean="0">
                <a:latin typeface="Abadi" panose="020B0604020104020204"/>
              </a:rPr>
              <a:t>which we want to find from </a:t>
            </a:r>
            <a:r>
              <a:rPr lang="en-US" b="1" dirty="0" smtClean="0">
                <a:latin typeface="Abadi" panose="020B0604020104020204"/>
              </a:rPr>
              <a:t>SPACEXTBL</a:t>
            </a:r>
            <a:r>
              <a:rPr lang="en-US" dirty="0" smtClean="0">
                <a:latin typeface="Abadi" panose="020B0604020104020204"/>
              </a:rPr>
              <a:t> dataset . </a:t>
            </a:r>
            <a:r>
              <a:rPr lang="en-US" b="1" dirty="0" err="1">
                <a:latin typeface="Abadi" panose="020B0604020104020204"/>
              </a:rPr>
              <a:t>monthname</a:t>
            </a:r>
            <a:r>
              <a:rPr lang="en-US" b="1" dirty="0">
                <a:latin typeface="Abadi" panose="020B0604020104020204"/>
              </a:rPr>
              <a:t>(DATE) </a:t>
            </a:r>
            <a:r>
              <a:rPr lang="en-US" dirty="0" smtClean="0">
                <a:latin typeface="Abadi" panose="020B0604020104020204"/>
              </a:rPr>
              <a:t> function </a:t>
            </a:r>
            <a:r>
              <a:rPr lang="en-US" dirty="0" err="1" smtClean="0">
                <a:latin typeface="Abadi" panose="020B0604020104020204"/>
              </a:rPr>
              <a:t>dispay</a:t>
            </a:r>
            <a:r>
              <a:rPr lang="en-US" dirty="0" smtClean="0">
                <a:latin typeface="Abadi" panose="020B0604020104020204"/>
              </a:rPr>
              <a:t> month name from the </a:t>
            </a:r>
            <a:r>
              <a:rPr lang="en-US" dirty="0" err="1" smtClean="0">
                <a:latin typeface="Abadi" panose="020B0604020104020204"/>
              </a:rPr>
              <a:t>date.And</a:t>
            </a:r>
            <a:r>
              <a:rPr lang="en-US" dirty="0" smtClean="0">
                <a:latin typeface="Abadi" panose="020B0604020104020204"/>
              </a:rPr>
              <a:t> </a:t>
            </a:r>
            <a:r>
              <a:rPr lang="en-US" b="1" dirty="0" smtClean="0">
                <a:latin typeface="Abadi" panose="020B0604020104020204"/>
              </a:rPr>
              <a:t>where</a:t>
            </a:r>
            <a:r>
              <a:rPr lang="en-US" dirty="0" smtClean="0">
                <a:latin typeface="Abadi" panose="020B0604020104020204"/>
              </a:rPr>
              <a:t> is used to impose condition like </a:t>
            </a:r>
            <a:r>
              <a:rPr lang="en-US" b="1" dirty="0">
                <a:latin typeface="Abadi"/>
              </a:rPr>
              <a:t>"year(DATE)" = '2015' AND "LANDING__OUTCOME" = 'Failure (drone ship</a:t>
            </a:r>
            <a:r>
              <a:rPr lang="en-US" b="1" dirty="0" smtClean="0">
                <a:latin typeface="Abadi"/>
              </a:rPr>
              <a:t>)'; </a:t>
            </a:r>
            <a:r>
              <a:rPr lang="en-US" dirty="0" smtClean="0">
                <a:latin typeface="Abadi"/>
              </a:rPr>
              <a:t>which means year should be 2015 and landing outcome should be failure in drone ship .</a:t>
            </a:r>
            <a:endParaRPr lang="en-US" b="1" dirty="0">
              <a:latin typeface="Abadi"/>
            </a:endParaRPr>
          </a:p>
          <a:p>
            <a:pPr algn="ctr"/>
            <a:endParaRPr lang="en-US" dirty="0">
              <a:latin typeface="Abadi" panose="020B0604020104020204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6446840"/>
              </p:ext>
            </p:extLst>
          </p:nvPr>
        </p:nvGraphicFramePr>
        <p:xfrm>
          <a:off x="715618" y="4253085"/>
          <a:ext cx="4214192" cy="1097280"/>
        </p:xfrm>
        <a:graphic>
          <a:graphicData uri="http://schemas.openxmlformats.org/drawingml/2006/table">
            <a:tbl>
              <a:tblPr/>
              <a:tblGrid>
                <a:gridCol w="914400"/>
                <a:gridCol w="1881809"/>
                <a:gridCol w="1417983"/>
              </a:tblGrid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en-US" b="1" dirty="0">
                          <a:solidFill>
                            <a:schemeClr val="bg1"/>
                          </a:solidFill>
                          <a:effectLst/>
                        </a:rPr>
                        <a:t>Month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b="1" dirty="0" err="1">
                          <a:solidFill>
                            <a:schemeClr val="bg1"/>
                          </a:solidFill>
                          <a:effectLst/>
                        </a:rPr>
                        <a:t>booster_version</a:t>
                      </a:r>
                      <a:endParaRPr lang="en-US" b="1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b="1" dirty="0" err="1">
                          <a:solidFill>
                            <a:schemeClr val="bg1"/>
                          </a:solidFill>
                          <a:effectLst/>
                        </a:rPr>
                        <a:t>launch_site</a:t>
                      </a:r>
                      <a:endParaRPr lang="en-US" b="1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solidFill>
                            <a:schemeClr val="bg1"/>
                          </a:solidFill>
                          <a:effectLst/>
                        </a:rPr>
                        <a:t>January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solidFill>
                            <a:schemeClr val="bg1"/>
                          </a:solidFill>
                          <a:effectLst/>
                        </a:rPr>
                        <a:t>F9 v1.1 B1012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solidFill>
                            <a:schemeClr val="bg1"/>
                          </a:solidFill>
                          <a:effectLst/>
                        </a:rPr>
                        <a:t>CCAFS LC-40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solidFill>
                            <a:schemeClr val="bg1"/>
                          </a:solidFill>
                          <a:effectLst/>
                        </a:rPr>
                        <a:t>April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solidFill>
                            <a:schemeClr val="bg1"/>
                          </a:solidFill>
                          <a:effectLst/>
                        </a:rPr>
                        <a:t>F9 v1.1 B1015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solidFill>
                            <a:schemeClr val="bg1"/>
                          </a:solidFill>
                          <a:effectLst/>
                        </a:rPr>
                        <a:t>CCAFS LC-40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</a:tr>
            </a:tbl>
          </a:graphicData>
        </a:graphic>
      </p:graphicFrame>
      <p:sp>
        <p:nvSpPr>
          <p:cNvPr id="7" name="Down Arrow 6"/>
          <p:cNvSpPr/>
          <p:nvPr/>
        </p:nvSpPr>
        <p:spPr>
          <a:xfrm>
            <a:off x="2716696" y="3445565"/>
            <a:ext cx="437321" cy="807520"/>
          </a:xfrm>
          <a:prstGeom prst="downArrow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291770"/>
            <a:ext cx="12192000" cy="5566229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txBody>
          <a:bodyPr lIns="91440" tIns="45720" rIns="91440" bIns="45720" anchor="t"/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3600" u="sng" dirty="0" smtClean="0">
                <a:latin typeface="Abadi" panose="020B0604020104020204" pitchFamily="34" charset="0"/>
              </a:rPr>
              <a:t>SQL Query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 smtClean="0">
                <a:latin typeface="Abadi" panose="020B0604020104020204" pitchFamily="34" charset="0"/>
              </a:rPr>
              <a:t>Rank the  count of  successful </a:t>
            </a:r>
            <a:r>
              <a:rPr lang="en-US" sz="1800" dirty="0" err="1" smtClean="0">
                <a:latin typeface="Abadi" panose="020B0604020104020204" pitchFamily="34" charset="0"/>
              </a:rPr>
              <a:t>landing_outcomes</a:t>
            </a:r>
            <a:r>
              <a:rPr lang="en-US" sz="1800" dirty="0" smtClean="0">
                <a:latin typeface="Abadi" panose="020B0604020104020204" pitchFamily="34" charset="0"/>
              </a:rPr>
              <a:t> between the date 04-06-2010 and 20-03-2017 in descending order.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000" b="1" dirty="0">
                <a:latin typeface="Abadi" panose="020B0604020104020204" pitchFamily="34" charset="0"/>
              </a:rPr>
              <a:t>%</a:t>
            </a:r>
            <a:r>
              <a:rPr lang="en-US" sz="2000" b="1" dirty="0" err="1" smtClean="0">
                <a:latin typeface="Abadi" panose="020B0604020104020204" pitchFamily="34" charset="0"/>
              </a:rPr>
              <a:t>sql</a:t>
            </a:r>
            <a:r>
              <a:rPr lang="en-US" sz="2000" b="1" dirty="0" smtClean="0">
                <a:latin typeface="Abadi" panose="020B0604020104020204" pitchFamily="34" charset="0"/>
              </a:rPr>
              <a:t>  </a:t>
            </a:r>
            <a:r>
              <a:rPr lang="en-US" sz="2000" b="1" dirty="0">
                <a:latin typeface="Abadi" panose="020B0604020104020204" pitchFamily="34" charset="0"/>
              </a:rPr>
              <a:t>SELECT "LANDING__OUTCOME" AS "Landing outcome" COUNT("LANDING__OUTCOME") AS "Rank of successful landing between 2010-06-04 and 2017-03-20" FROM SPACEXTBL </a:t>
            </a:r>
            <a:r>
              <a:rPr lang="en-US" sz="2000" b="1" dirty="0" smtClean="0">
                <a:latin typeface="Abadi" panose="020B0604020104020204" pitchFamily="34" charset="0"/>
              </a:rPr>
              <a:t>WHERE"LANDING</a:t>
            </a:r>
            <a:r>
              <a:rPr lang="en-US" sz="2000" b="1" dirty="0">
                <a:latin typeface="Abadi" panose="020B0604020104020204" pitchFamily="34" charset="0"/>
              </a:rPr>
              <a:t>__OUTCOME" LIKE </a:t>
            </a:r>
            <a:r>
              <a:rPr lang="en-US" sz="2000" b="1" dirty="0" smtClean="0">
                <a:latin typeface="Abadi" panose="020B0604020104020204" pitchFamily="34" charset="0"/>
              </a:rPr>
              <a:t>'% Success %‘ AND </a:t>
            </a:r>
            <a:r>
              <a:rPr lang="en-US" sz="2000" b="1" dirty="0">
                <a:latin typeface="Abadi" panose="020B0604020104020204" pitchFamily="34" charset="0"/>
              </a:rPr>
              <a:t>DATE BETWEEN '2010-06-04' AND '2017-03-20' </a:t>
            </a:r>
            <a:r>
              <a:rPr lang="en-US" sz="2000" b="1" dirty="0" smtClean="0">
                <a:latin typeface="Abadi" panose="020B0604020104020204" pitchFamily="34" charset="0"/>
              </a:rPr>
              <a:t> GROUP </a:t>
            </a:r>
            <a:r>
              <a:rPr lang="en-US" sz="2000" b="1" dirty="0">
                <a:latin typeface="Abadi" panose="020B0604020104020204" pitchFamily="34" charset="0"/>
              </a:rPr>
              <a:t>BY  "LANDING__OUTCOME" </a:t>
            </a:r>
            <a:r>
              <a:rPr lang="en-US" sz="2000" b="1" dirty="0" smtClean="0">
                <a:latin typeface="Abadi" panose="020B0604020104020204" pitchFamily="34" charset="0"/>
              </a:rPr>
              <a:t>ORDER </a:t>
            </a:r>
            <a:r>
              <a:rPr lang="en-US" sz="2000" b="1" dirty="0">
                <a:latin typeface="Abadi" panose="020B0604020104020204" pitchFamily="34" charset="0"/>
              </a:rPr>
              <a:t>BY COUNT("LANDING__OUTCOME") DESC;</a:t>
            </a:r>
            <a:endParaRPr lang="en-US" sz="2000" b="1" dirty="0"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400" b="1" dirty="0" smtClean="0"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400" b="1" dirty="0"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=""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29177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Abadi"/>
              </a:rPr>
              <a:t>Rank Landing Outcomes Between 2010-06-04 and 2017-03-20</a:t>
            </a:r>
          </a:p>
        </p:txBody>
      </p:sp>
      <p:sp>
        <p:nvSpPr>
          <p:cNvPr id="2" name="Rectangle 1"/>
          <p:cNvSpPr/>
          <p:nvPr/>
        </p:nvSpPr>
        <p:spPr>
          <a:xfrm>
            <a:off x="6652591" y="3623144"/>
            <a:ext cx="5168348" cy="307776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b="1" u="sng" dirty="0">
                <a:latin typeface="Abadi" panose="020B0604020104020204"/>
              </a:rPr>
              <a:t>Query Explanation </a:t>
            </a:r>
            <a:r>
              <a:rPr lang="en-US" b="1" u="sng" dirty="0" smtClean="0">
                <a:latin typeface="Abadi" panose="020B0604020104020204"/>
              </a:rPr>
              <a:t>:</a:t>
            </a:r>
          </a:p>
          <a:p>
            <a:pPr algn="ctr"/>
            <a:r>
              <a:rPr lang="en-US" sz="1600" dirty="0" smtClean="0">
                <a:latin typeface="Abadi" panose="020B0604020104020204"/>
              </a:rPr>
              <a:t>In this code </a:t>
            </a:r>
            <a:r>
              <a:rPr lang="en-US" sz="1600" b="1" dirty="0" smtClean="0">
                <a:latin typeface="Abadi" panose="020B0604020104020204"/>
              </a:rPr>
              <a:t>SELECT </a:t>
            </a:r>
            <a:r>
              <a:rPr lang="en-US" sz="1600" b="1" dirty="0">
                <a:latin typeface="Abadi" panose="020B0604020104020204" pitchFamily="34" charset="0"/>
              </a:rPr>
              <a:t>"LANDING__OUTCOME" </a:t>
            </a:r>
            <a:r>
              <a:rPr lang="en-US" sz="1600" b="1" dirty="0" smtClean="0">
                <a:latin typeface="Abadi" panose="020B0604020104020204" pitchFamily="34" charset="0"/>
              </a:rPr>
              <a:t>,</a:t>
            </a:r>
            <a:r>
              <a:rPr lang="en-US" sz="1600" b="1" dirty="0" smtClean="0">
                <a:latin typeface="Abadi" panose="020B0604020104020204"/>
              </a:rPr>
              <a:t>COUNT(“LANDING_OUTCOME) </a:t>
            </a:r>
            <a:r>
              <a:rPr lang="en-US" sz="1600" dirty="0" smtClean="0">
                <a:latin typeface="Abadi" panose="020B0604020104020204"/>
              </a:rPr>
              <a:t>,count function is used to count no of landing outcome. </a:t>
            </a:r>
            <a:r>
              <a:rPr lang="en-US" sz="1600" b="1" dirty="0" smtClean="0">
                <a:latin typeface="Abadi" panose="020B0604020104020204"/>
              </a:rPr>
              <a:t>WHERE </a:t>
            </a:r>
            <a:r>
              <a:rPr lang="en-US" sz="1600" dirty="0" smtClean="0">
                <a:latin typeface="Abadi" panose="020B0604020104020204"/>
              </a:rPr>
              <a:t>function is use to impose  </a:t>
            </a:r>
            <a:r>
              <a:rPr lang="en-US" sz="1600" b="1" dirty="0">
                <a:latin typeface="Abadi" panose="020B0604020104020204" pitchFamily="34" charset="0"/>
              </a:rPr>
              <a:t>"LANDING__OUTCOME" LIKE '%Success%' AND DATE &gt; '2010-06-04' AND DATE &lt; '2017-03-20' </a:t>
            </a:r>
            <a:r>
              <a:rPr lang="en-US" sz="1600" dirty="0" smtClean="0">
                <a:latin typeface="Abadi" panose="020B0604020104020204" pitchFamily="34" charset="0"/>
              </a:rPr>
              <a:t> condition</a:t>
            </a:r>
            <a:r>
              <a:rPr lang="en-US" sz="1600" b="1" dirty="0" smtClean="0">
                <a:latin typeface="Abadi" panose="020B0604020104020204" pitchFamily="34" charset="0"/>
              </a:rPr>
              <a:t> </a:t>
            </a:r>
            <a:r>
              <a:rPr lang="en-US" sz="1600" dirty="0" smtClean="0">
                <a:latin typeface="Abadi" panose="020B0604020104020204" pitchFamily="34" charset="0"/>
              </a:rPr>
              <a:t>which means count landing outcomes whose result contain success word and having date between </a:t>
            </a:r>
            <a:r>
              <a:rPr lang="en-US" sz="1600" dirty="0">
                <a:latin typeface="Abadi" panose="020B0604020104020204" pitchFamily="34" charset="0"/>
              </a:rPr>
              <a:t>04-06-2010 and </a:t>
            </a:r>
            <a:r>
              <a:rPr lang="en-US" sz="1600" dirty="0" smtClean="0">
                <a:latin typeface="Abadi" panose="020B0604020104020204" pitchFamily="34" charset="0"/>
              </a:rPr>
              <a:t>20-03-2017.</a:t>
            </a:r>
            <a:r>
              <a:rPr lang="en-US" sz="1600" b="1" dirty="0">
                <a:latin typeface="Abadi" panose="020B0604020104020204" pitchFamily="34" charset="0"/>
              </a:rPr>
              <a:t> GROUP BY  "LANDING__OUTCOME" </a:t>
            </a:r>
            <a:r>
              <a:rPr lang="en-US" sz="1600" b="1" dirty="0" smtClean="0">
                <a:latin typeface="Abadi" panose="020B0604020104020204" pitchFamily="34" charset="0"/>
              </a:rPr>
              <a:t> </a:t>
            </a:r>
            <a:r>
              <a:rPr lang="en-US" sz="1600" dirty="0" smtClean="0">
                <a:latin typeface="Abadi" panose="020B0604020104020204" pitchFamily="34" charset="0"/>
              </a:rPr>
              <a:t>function is used to group landing outcome and </a:t>
            </a:r>
            <a:r>
              <a:rPr lang="en-US" sz="1600" b="1" dirty="0">
                <a:latin typeface="Abadi" panose="020B0604020104020204" pitchFamily="34" charset="0"/>
              </a:rPr>
              <a:t>ORDER BY COUNT("LANDING__OUTCOME") </a:t>
            </a:r>
            <a:r>
              <a:rPr lang="en-US" sz="1600" b="1" dirty="0" smtClean="0">
                <a:latin typeface="Abadi" panose="020B0604020104020204" pitchFamily="34" charset="0"/>
              </a:rPr>
              <a:t>DESC </a:t>
            </a:r>
            <a:r>
              <a:rPr lang="en-US" sz="1600" dirty="0" smtClean="0">
                <a:latin typeface="Abadi" panose="020B0604020104020204" pitchFamily="34" charset="0"/>
              </a:rPr>
              <a:t>function is used to count landing outcome in descending order.</a:t>
            </a:r>
            <a:endParaRPr lang="en-US" sz="1600" dirty="0">
              <a:latin typeface="Abadi" panose="020B0604020104020204"/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5668859"/>
              </p:ext>
            </p:extLst>
          </p:nvPr>
        </p:nvGraphicFramePr>
        <p:xfrm>
          <a:off x="1423770" y="3973693"/>
          <a:ext cx="4929808" cy="518160"/>
        </p:xfrm>
        <a:graphic>
          <a:graphicData uri="http://schemas.openxmlformats.org/drawingml/2006/table">
            <a:tbl>
              <a:tblPr/>
              <a:tblGrid>
                <a:gridCol w="924339"/>
                <a:gridCol w="4005469"/>
              </a:tblGrid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1" dirty="0">
                          <a:solidFill>
                            <a:schemeClr val="bg1"/>
                          </a:solidFill>
                          <a:effectLst/>
                          <a:latin typeface="inherit"/>
                        </a:rPr>
                        <a:t>Landing outcome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1" dirty="0">
                          <a:solidFill>
                            <a:schemeClr val="bg1"/>
                          </a:solidFill>
                          <a:effectLst/>
                          <a:latin typeface="inherit"/>
                        </a:rPr>
                        <a:t>Rank of successful landing between 2010-06-04 and 2017-03-20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0486799"/>
              </p:ext>
            </p:extLst>
          </p:nvPr>
        </p:nvGraphicFramePr>
        <p:xfrm>
          <a:off x="1423770" y="4501858"/>
          <a:ext cx="4929808" cy="731520"/>
        </p:xfrm>
        <a:graphic>
          <a:graphicData uri="http://schemas.openxmlformats.org/drawingml/2006/table">
            <a:tbl>
              <a:tblPr/>
              <a:tblGrid>
                <a:gridCol w="965890"/>
                <a:gridCol w="3963918"/>
              </a:tblGrid>
              <a:tr h="402004"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Success (drone ship)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585913"/>
              </p:ext>
            </p:extLst>
          </p:nvPr>
        </p:nvGraphicFramePr>
        <p:xfrm>
          <a:off x="1423770" y="5237933"/>
          <a:ext cx="4929808" cy="731520"/>
        </p:xfrm>
        <a:graphic>
          <a:graphicData uri="http://schemas.openxmlformats.org/drawingml/2006/table">
            <a:tbl>
              <a:tblPr/>
              <a:tblGrid>
                <a:gridCol w="954155"/>
                <a:gridCol w="3975653"/>
              </a:tblGrid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Success (ground pad)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</a:tr>
            </a:tbl>
          </a:graphicData>
        </a:graphic>
      </p:graphicFrame>
      <p:sp>
        <p:nvSpPr>
          <p:cNvPr id="11" name="Bent-Up Arrow 10"/>
          <p:cNvSpPr/>
          <p:nvPr/>
        </p:nvSpPr>
        <p:spPr>
          <a:xfrm rot="5400000">
            <a:off x="387674" y="4108362"/>
            <a:ext cx="1326526" cy="734095"/>
          </a:xfrm>
          <a:prstGeom prst="bentUpArrow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218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2588199"/>
            <a:ext cx="70318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 smtClean="0">
                <a:solidFill>
                  <a:schemeClr val="bg1"/>
                </a:solidFill>
                <a:latin typeface="Abadi"/>
              </a:rPr>
              <a:t>Launch sites Proximities Analysis</a:t>
            </a:r>
            <a:endParaRPr lang="en-US" sz="5400" b="1" dirty="0">
              <a:solidFill>
                <a:schemeClr val="bg1"/>
              </a:solidFill>
              <a:latin typeface="Abadi"/>
            </a:endParaRPr>
          </a:p>
        </p:txBody>
      </p:sp>
    </p:spTree>
    <p:extLst>
      <p:ext uri="{BB962C8B-B14F-4D97-AF65-F5344CB8AC3E}">
        <p14:creationId xmlns:p14="http://schemas.microsoft.com/office/powerpoint/2010/main" val="663871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"/>
            <a:ext cx="12192000" cy="1043188"/>
          </a:xfrm>
          <a:solidFill>
            <a:schemeClr val="tx1"/>
          </a:solidFill>
        </p:spPr>
        <p:txBody>
          <a:bodyPr/>
          <a:lstStyle/>
          <a:p>
            <a:r>
              <a:rPr lang="en-US" sz="4800" dirty="0">
                <a:solidFill>
                  <a:schemeClr val="bg1"/>
                </a:solidFill>
                <a:latin typeface="Abadi"/>
              </a:rPr>
              <a:t> </a:t>
            </a:r>
            <a:r>
              <a:rPr lang="en-US" sz="4800" dirty="0" smtClean="0">
                <a:solidFill>
                  <a:schemeClr val="bg1"/>
                </a:solidFill>
                <a:latin typeface="Abadi"/>
              </a:rPr>
              <a:t>                </a:t>
            </a:r>
            <a:r>
              <a:rPr lang="en-US" sz="5400" dirty="0" smtClean="0">
                <a:solidFill>
                  <a:schemeClr val="bg1"/>
                </a:solidFill>
                <a:latin typeface="Abadi"/>
              </a:rPr>
              <a:t>ALL </a:t>
            </a:r>
            <a:r>
              <a:rPr lang="en-US" sz="5400" dirty="0">
                <a:solidFill>
                  <a:schemeClr val="bg1"/>
                </a:solidFill>
                <a:latin typeface="Abadi"/>
              </a:rPr>
              <a:t>LAUNCH SITE</a:t>
            </a:r>
            <a:endParaRPr lang="en-US" sz="54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043190"/>
            <a:ext cx="7624293" cy="455911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5808372"/>
            <a:ext cx="81008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badi" panose="020B0604020104020204"/>
              </a:rPr>
              <a:t>W</a:t>
            </a:r>
            <a:r>
              <a:rPr lang="en-US" b="1" dirty="0" smtClean="0">
                <a:latin typeface="Abadi" panose="020B0604020104020204"/>
              </a:rPr>
              <a:t>orld map showing all Launch site of </a:t>
            </a:r>
            <a:r>
              <a:rPr lang="en-US" b="1" dirty="0" err="1" smtClean="0">
                <a:latin typeface="Abadi" panose="020B0604020104020204"/>
              </a:rPr>
              <a:t>SpaceX</a:t>
            </a:r>
            <a:r>
              <a:rPr lang="en-US" b="1" dirty="0" smtClean="0">
                <a:latin typeface="Abadi" panose="020B0604020104020204"/>
              </a:rPr>
              <a:t> . We can see all launch site are around coastal area of USA.</a:t>
            </a:r>
            <a:endParaRPr lang="en-US" b="1" dirty="0">
              <a:latin typeface="Abadi" panose="020B0604020104020204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3842" y="1043190"/>
            <a:ext cx="3988158" cy="220228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3842" y="3412901"/>
            <a:ext cx="3988158" cy="218940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388699" y="5782613"/>
            <a:ext cx="22022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Abadi" panose="020B0604020104020204"/>
              </a:rPr>
              <a:t>Zoomed images</a:t>
            </a:r>
            <a:endParaRPr lang="en-US" b="1" dirty="0">
              <a:latin typeface="Abadi" panose="020B0604020104020204"/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10084158" y="5048518"/>
            <a:ext cx="0" cy="7340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10880502" y="2603678"/>
            <a:ext cx="105177" cy="31789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8845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120462"/>
            <a:ext cx="12192000" cy="57375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lIns="91440" tIns="45720" rIns="91440" bIns="45720" anchor="t">
            <a:normAutofit/>
          </a:bodyPr>
          <a:lstStyle/>
          <a:p>
            <a:pPr marL="0" indent="0">
              <a:spcBef>
                <a:spcPts val="1400"/>
              </a:spcBef>
              <a:buNone/>
            </a:pPr>
            <a:r>
              <a:rPr lang="en-US" dirty="0" smtClean="0">
                <a:solidFill>
                  <a:schemeClr val="accent3">
                    <a:lumMod val="25000"/>
                  </a:schemeClr>
                </a:solidFill>
              </a:rPr>
              <a:t>  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=""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12046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sz="4800" dirty="0" smtClean="0">
                <a:solidFill>
                  <a:schemeClr val="bg1"/>
                </a:solidFill>
                <a:latin typeface="Abadi"/>
              </a:rPr>
              <a:t>                 </a:t>
            </a:r>
            <a:r>
              <a:rPr lang="en-US" sz="4800" dirty="0" smtClean="0">
                <a:solidFill>
                  <a:schemeClr val="bg1"/>
                </a:solidFill>
                <a:latin typeface="Abadi"/>
              </a:rPr>
              <a:t>          </a:t>
            </a:r>
            <a:r>
              <a:rPr lang="en-US" sz="4800" dirty="0" smtClean="0">
                <a:solidFill>
                  <a:schemeClr val="bg1"/>
                </a:solidFill>
                <a:latin typeface="Abadi"/>
              </a:rPr>
              <a:t>MARKED LAUNCH SITES</a:t>
            </a:r>
            <a:endParaRPr lang="en-US" sz="4800" dirty="0">
              <a:solidFill>
                <a:schemeClr val="bg1"/>
              </a:solidFill>
              <a:latin typeface="Abad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120462"/>
            <a:ext cx="4481848" cy="366202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8498" y="3921617"/>
            <a:ext cx="3912024" cy="198978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0" y="4960821"/>
            <a:ext cx="471849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Abadi" panose="020B0604020104020204"/>
              </a:rPr>
              <a:t>Yellow circle is a marked cluster </a:t>
            </a:r>
            <a:r>
              <a:rPr lang="en-US" dirty="0" smtClean="0">
                <a:latin typeface="Abadi" panose="020B0604020104020204"/>
              </a:rPr>
              <a:t>which indicate sites are very close to each other. So all close site indicate by single one circle and number inside circle represent number of sites in that place.</a:t>
            </a:r>
            <a:endParaRPr lang="en-US" dirty="0">
              <a:latin typeface="Abadi" panose="020B0604020104020204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47073" y="3921617"/>
            <a:ext cx="3444927" cy="198978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47073" y="1120461"/>
            <a:ext cx="3444927" cy="271100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18497" y="1120461"/>
            <a:ext cx="3912024" cy="271100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646054" y="6049591"/>
            <a:ext cx="74735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Abadi" panose="020B0604020104020204"/>
              </a:rPr>
              <a:t>Green marker </a:t>
            </a:r>
            <a:r>
              <a:rPr lang="en-US" dirty="0" smtClean="0">
                <a:latin typeface="Abadi" panose="020B0604020104020204"/>
              </a:rPr>
              <a:t>indicate successful launch and </a:t>
            </a:r>
            <a:r>
              <a:rPr lang="en-US" b="1" dirty="0" smtClean="0">
                <a:latin typeface="Abadi" panose="020B0604020104020204"/>
              </a:rPr>
              <a:t>red marker</a:t>
            </a:r>
            <a:r>
              <a:rPr lang="en-US" dirty="0" smtClean="0">
                <a:latin typeface="Abadi" panose="020B0604020104020204"/>
              </a:rPr>
              <a:t> show unsuccessful launch . By that we can find which launch site have greater success rate</a:t>
            </a:r>
            <a:endParaRPr lang="en-US" dirty="0">
              <a:latin typeface="Abadi" panose="020B0604020104020204"/>
            </a:endParaRP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081825"/>
            <a:ext cx="12192000" cy="5776175"/>
          </a:xfrm>
          <a:prstGeom prst="rect">
            <a:avLst/>
          </a:prstGeom>
          <a:solidFill>
            <a:schemeClr val="bg1"/>
          </a:solidFill>
        </p:spPr>
        <p:txBody>
          <a:bodyPr lIns="91440" tIns="45720" rIns="91440" bIns="4572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=""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081825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sz="4800" dirty="0" smtClean="0">
                <a:solidFill>
                  <a:schemeClr val="bg1"/>
                </a:solidFill>
                <a:latin typeface="Abadi"/>
              </a:rPr>
              <a:t>                    </a:t>
            </a:r>
            <a:r>
              <a:rPr lang="en-US" sz="4800" dirty="0" smtClean="0">
                <a:solidFill>
                  <a:schemeClr val="bg1"/>
                </a:solidFill>
                <a:latin typeface="Abadi"/>
              </a:rPr>
              <a:t>INSIGHTS OF LAUNCH SITES</a:t>
            </a:r>
            <a:endParaRPr lang="en-US" sz="4800" dirty="0">
              <a:solidFill>
                <a:schemeClr val="bg1"/>
              </a:solidFill>
              <a:latin typeface="Abadi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5825" y="1130000"/>
            <a:ext cx="1966175" cy="145174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9011" y="1128684"/>
            <a:ext cx="1957588" cy="145174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53306" y="3123927"/>
            <a:ext cx="2945037" cy="156398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5871735"/>
            <a:ext cx="5280338" cy="98626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126570" y="2754594"/>
            <a:ext cx="19800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Abadi" panose="020B0604020104020204"/>
              </a:rPr>
              <a:t>Closed highway symbol</a:t>
            </a:r>
            <a:endParaRPr lang="en-US" sz="1400" dirty="0">
              <a:latin typeface="Abadi" panose="020B0604020104020204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0225825" y="2736578"/>
            <a:ext cx="21336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latin typeface="Abadi" panose="020B0604020104020204"/>
              </a:rPr>
              <a:t> </a:t>
            </a:r>
            <a:r>
              <a:rPr lang="en-US" sz="1400" dirty="0" smtClean="0">
                <a:latin typeface="Abadi" panose="020B0604020104020204"/>
              </a:rPr>
              <a:t>Closed Railway symbol</a:t>
            </a:r>
            <a:endParaRPr lang="en-US" sz="1400" dirty="0">
              <a:latin typeface="Abadi" panose="020B0604020104020204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586209" y="4687911"/>
            <a:ext cx="16313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Abadi" panose="020B0604020104020204"/>
              </a:rPr>
              <a:t>Closed City symbol</a:t>
            </a:r>
            <a:endParaRPr lang="en-US" sz="1400" dirty="0">
              <a:latin typeface="Abadi" panose="020B0604020104020204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42886" y="1141705"/>
            <a:ext cx="2708254" cy="396444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1128684"/>
            <a:ext cx="5280338" cy="4743051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558342" y="1546781"/>
            <a:ext cx="24727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Abadi" panose="020B0604020104020204"/>
              </a:rPr>
              <a:t>D</a:t>
            </a:r>
            <a:r>
              <a:rPr lang="en-US" sz="1400" b="1" dirty="0" smtClean="0">
                <a:latin typeface="Abadi" panose="020B0604020104020204"/>
              </a:rPr>
              <a:t>istance to </a:t>
            </a:r>
            <a:r>
              <a:rPr lang="en-US" sz="1400" b="1" dirty="0">
                <a:latin typeface="Abadi" panose="020B0604020104020204"/>
              </a:rPr>
              <a:t>Closed railway </a:t>
            </a:r>
          </a:p>
        </p:txBody>
      </p:sp>
      <p:cxnSp>
        <p:nvCxnSpPr>
          <p:cNvPr id="21" name="Straight Arrow Connector 20"/>
          <p:cNvCxnSpPr/>
          <p:nvPr/>
        </p:nvCxnSpPr>
        <p:spPr>
          <a:xfrm flipH="1">
            <a:off x="1584102" y="1854558"/>
            <a:ext cx="334850" cy="3863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3136005" y="3304565"/>
            <a:ext cx="18416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latin typeface="Abadi" panose="020B0604020104020204"/>
              </a:rPr>
              <a:t>Distance to closed coastline</a:t>
            </a:r>
            <a:endParaRPr lang="en-US" sz="1400" b="1" dirty="0">
              <a:latin typeface="Abadi" panose="020B0604020104020204"/>
            </a:endParaRPr>
          </a:p>
        </p:txBody>
      </p:sp>
      <p:cxnSp>
        <p:nvCxnSpPr>
          <p:cNvPr id="25" name="Straight Arrow Connector 24"/>
          <p:cNvCxnSpPr/>
          <p:nvPr/>
        </p:nvCxnSpPr>
        <p:spPr>
          <a:xfrm>
            <a:off x="4056845" y="3566175"/>
            <a:ext cx="592428" cy="3304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2794715" y="3896631"/>
            <a:ext cx="126213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3219718" y="4451028"/>
            <a:ext cx="14295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latin typeface="Abadi" panose="020B0604020104020204"/>
              </a:rPr>
              <a:t>Distance to closed highway</a:t>
            </a:r>
            <a:endParaRPr lang="en-US" sz="1400" b="1" dirty="0">
              <a:latin typeface="Abadi" panose="020B0604020104020204"/>
            </a:endParaRPr>
          </a:p>
        </p:txBody>
      </p:sp>
      <p:cxnSp>
        <p:nvCxnSpPr>
          <p:cNvPr id="32" name="Straight Arrow Connector 31"/>
          <p:cNvCxnSpPr/>
          <p:nvPr/>
        </p:nvCxnSpPr>
        <p:spPr>
          <a:xfrm flipV="1">
            <a:off x="3644721" y="3907668"/>
            <a:ext cx="0" cy="6232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H="1">
            <a:off x="6574664" y="1817896"/>
            <a:ext cx="244698" cy="2833352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6819362" y="3228932"/>
            <a:ext cx="96591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latin typeface="Abadi" panose="020B0604020104020204"/>
              </a:rPr>
              <a:t>Closed city distance</a:t>
            </a:r>
            <a:endParaRPr lang="en-US" sz="1400" b="1" dirty="0">
              <a:latin typeface="Abadi" panose="020B0604020104020204"/>
            </a:endParaRPr>
          </a:p>
        </p:txBody>
      </p:sp>
      <p:sp>
        <p:nvSpPr>
          <p:cNvPr id="39" name="Bent-Up Arrow 38"/>
          <p:cNvSpPr/>
          <p:nvPr/>
        </p:nvSpPr>
        <p:spPr>
          <a:xfrm rot="16200000">
            <a:off x="6890196" y="2925104"/>
            <a:ext cx="110645" cy="497010"/>
          </a:xfrm>
          <a:prstGeom prst="bent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/>
          <p:cNvSpPr txBox="1"/>
          <p:nvPr/>
        </p:nvSpPr>
        <p:spPr>
          <a:xfrm>
            <a:off x="6331007" y="5380672"/>
            <a:ext cx="5860994" cy="1477328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By analyzing maps we can answer following things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Are </a:t>
            </a:r>
            <a:r>
              <a:rPr lang="en-US" dirty="0"/>
              <a:t>launch sites in close proximity to railways?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Are </a:t>
            </a:r>
            <a:r>
              <a:rPr lang="en-US" dirty="0"/>
              <a:t>launch sites in close proximity to highways?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Are </a:t>
            </a:r>
            <a:r>
              <a:rPr lang="en-US" dirty="0"/>
              <a:t>launch sites in close proximity to coastline?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Do </a:t>
            </a:r>
            <a:r>
              <a:rPr lang="en-US" dirty="0"/>
              <a:t>launch sites keep certain distance away from cities?</a:t>
            </a: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=""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27725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sz="6600" dirty="0" smtClean="0">
                <a:solidFill>
                  <a:schemeClr val="tx1"/>
                </a:solidFill>
                <a:latin typeface="Abadi"/>
              </a:rPr>
              <a:t>                      </a:t>
            </a:r>
            <a:r>
              <a:rPr lang="en-US" sz="6600" dirty="0" smtClean="0">
                <a:solidFill>
                  <a:schemeClr val="bg1"/>
                </a:solidFill>
                <a:latin typeface="Abadi"/>
              </a:rPr>
              <a:t>Introduction</a:t>
            </a:r>
            <a:endParaRPr lang="en-US" sz="6600" dirty="0">
              <a:solidFill>
                <a:schemeClr val="bg1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=""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0" y="1277257"/>
            <a:ext cx="12191999" cy="5580742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400"/>
              </a:spcBef>
              <a:buNone/>
            </a:pPr>
            <a:r>
              <a:rPr lang="en-US" sz="4000" u="sng" dirty="0" smtClean="0">
                <a:solidFill>
                  <a:schemeClr val="tx1"/>
                </a:solidFill>
                <a:latin typeface="Abadi" panose="020B0604020104020204" pitchFamily="34" charset="0"/>
              </a:rPr>
              <a:t>Project </a:t>
            </a:r>
            <a:r>
              <a:rPr lang="en-US" sz="4000" u="sng" dirty="0">
                <a:solidFill>
                  <a:schemeClr val="tx1"/>
                </a:solidFill>
                <a:latin typeface="Abadi" panose="020B0604020104020204" pitchFamily="34" charset="0"/>
              </a:rPr>
              <a:t>background and context</a:t>
            </a:r>
          </a:p>
          <a:p>
            <a:pPr marL="0" indent="0">
              <a:spcBef>
                <a:spcPts val="1400"/>
              </a:spcBef>
              <a:buNone/>
            </a:pPr>
            <a:r>
              <a:rPr lang="en-US" sz="2400" dirty="0" smtClean="0">
                <a:solidFill>
                  <a:schemeClr val="bg1"/>
                </a:solidFill>
                <a:latin typeface="Abadi" panose="020B0604020104020204" pitchFamily="34" charset="0"/>
              </a:rPr>
              <a:t>We </a:t>
            </a:r>
            <a:r>
              <a:rPr lang="en-US" sz="2400" dirty="0">
                <a:solidFill>
                  <a:schemeClr val="bg1"/>
                </a:solidFill>
                <a:latin typeface="Abadi" panose="020B0604020104020204" pitchFamily="34" charset="0"/>
              </a:rPr>
              <a:t>predict if the Falcon 9 first stage will land successfully. </a:t>
            </a:r>
            <a:r>
              <a:rPr lang="en-US" sz="2400" dirty="0" err="1">
                <a:solidFill>
                  <a:schemeClr val="bg1"/>
                </a:solidFill>
                <a:latin typeface="Abadi" panose="020B0604020104020204" pitchFamily="34" charset="0"/>
              </a:rPr>
              <a:t>SpaceX</a:t>
            </a:r>
            <a:r>
              <a:rPr lang="en-US" sz="2400" dirty="0">
                <a:solidFill>
                  <a:schemeClr val="bg1"/>
                </a:solidFill>
                <a:latin typeface="Abadi" panose="020B0604020104020204" pitchFamily="34" charset="0"/>
              </a:rPr>
              <a:t> advertises Falcon 9 rocket launches on its website with a cost of 62 million dollars; other providers cost upward of 165 million dollars each, much of the savings is because </a:t>
            </a:r>
            <a:r>
              <a:rPr lang="en-US" sz="2400" dirty="0" err="1">
                <a:solidFill>
                  <a:schemeClr val="bg1"/>
                </a:solidFill>
                <a:latin typeface="Abadi" panose="020B0604020104020204" pitchFamily="34" charset="0"/>
              </a:rPr>
              <a:t>SpaceX</a:t>
            </a:r>
            <a:r>
              <a:rPr lang="en-US" sz="2400" dirty="0">
                <a:solidFill>
                  <a:schemeClr val="bg1"/>
                </a:solidFill>
                <a:latin typeface="Abadi" panose="020B0604020104020204" pitchFamily="34" charset="0"/>
              </a:rPr>
              <a:t> can reuse the first stage. Therefore if we can determine if the first stage will land, we can determine the cost of a launch. This information can be used if an alternate company wants to bid against </a:t>
            </a:r>
            <a:r>
              <a:rPr lang="en-US" sz="2400" dirty="0" err="1">
                <a:solidFill>
                  <a:schemeClr val="bg1"/>
                </a:solidFill>
                <a:latin typeface="Abadi" panose="020B0604020104020204" pitchFamily="34" charset="0"/>
              </a:rPr>
              <a:t>SpaceX</a:t>
            </a:r>
            <a:r>
              <a:rPr lang="en-US" sz="2400" dirty="0">
                <a:solidFill>
                  <a:schemeClr val="bg1"/>
                </a:solidFill>
                <a:latin typeface="Abadi" panose="020B0604020104020204" pitchFamily="34" charset="0"/>
              </a:rPr>
              <a:t> for a rocket </a:t>
            </a:r>
            <a:r>
              <a:rPr lang="en-US" sz="2400" dirty="0" smtClean="0">
                <a:solidFill>
                  <a:schemeClr val="bg1"/>
                </a:solidFill>
                <a:latin typeface="Abadi" panose="020B0604020104020204" pitchFamily="34" charset="0"/>
              </a:rPr>
              <a:t>launch</a:t>
            </a:r>
            <a:r>
              <a:rPr lang="en-US" sz="2400" dirty="0" smtClean="0">
                <a:solidFill>
                  <a:schemeClr val="bg1"/>
                </a:solidFill>
                <a:latin typeface="Abadi" panose="020B0604020104020204" pitchFamily="34" charset="0"/>
              </a:rPr>
              <a:t>.</a:t>
            </a:r>
            <a:endParaRPr lang="en-US" dirty="0" smtClean="0">
              <a:solidFill>
                <a:schemeClr val="bg1"/>
              </a:solidFill>
              <a:latin typeface="Abadi" panose="020B0604020104020204" pitchFamily="34" charset="0"/>
            </a:endParaRPr>
          </a:p>
          <a:p>
            <a:pPr marL="0" indent="0">
              <a:spcBef>
                <a:spcPts val="1400"/>
              </a:spcBef>
              <a:buNone/>
            </a:pPr>
            <a:r>
              <a:rPr lang="en-US" sz="4000" u="sng" dirty="0" smtClean="0">
                <a:solidFill>
                  <a:schemeClr val="tx1"/>
                </a:solidFill>
                <a:latin typeface="Abadi" panose="020B0604020104020204" pitchFamily="34" charset="0"/>
              </a:rPr>
              <a:t>Problems </a:t>
            </a:r>
            <a:r>
              <a:rPr lang="en-US" sz="4000" u="sng" dirty="0" smtClean="0">
                <a:solidFill>
                  <a:schemeClr val="tx1"/>
                </a:solidFill>
                <a:latin typeface="Abadi" panose="020B0604020104020204" pitchFamily="34" charset="0"/>
              </a:rPr>
              <a:t>we</a:t>
            </a:r>
            <a:r>
              <a:rPr lang="en-US" sz="4000" u="sng" dirty="0" smtClean="0">
                <a:solidFill>
                  <a:schemeClr val="tx1"/>
                </a:solidFill>
                <a:latin typeface="Abadi" panose="020B0604020104020204" pitchFamily="34" charset="0"/>
              </a:rPr>
              <a:t> </a:t>
            </a:r>
            <a:r>
              <a:rPr lang="en-US" sz="4000" u="sng" dirty="0">
                <a:solidFill>
                  <a:schemeClr val="tx1"/>
                </a:solidFill>
                <a:latin typeface="Abadi" panose="020B0604020104020204" pitchFamily="34" charset="0"/>
              </a:rPr>
              <a:t>want to find </a:t>
            </a:r>
            <a:r>
              <a:rPr lang="en-US" sz="4000" u="sng" dirty="0" smtClean="0">
                <a:solidFill>
                  <a:schemeClr val="tx1"/>
                </a:solidFill>
                <a:latin typeface="Abadi" panose="020B0604020104020204" pitchFamily="34" charset="0"/>
              </a:rPr>
              <a:t>answers</a:t>
            </a:r>
            <a:endParaRPr lang="en-US" sz="1800" b="1" dirty="0" smtClean="0">
              <a:solidFill>
                <a:schemeClr val="tx1"/>
              </a:solidFill>
              <a:latin typeface="Abadi" panose="020B0604020104020204" pitchFamily="34" charset="0"/>
            </a:endParaRPr>
          </a:p>
          <a:p>
            <a:pPr>
              <a:spcBef>
                <a:spcPts val="1400"/>
              </a:spcBef>
            </a:pPr>
            <a:r>
              <a:rPr lang="en-US" sz="1800" b="1" dirty="0" smtClean="0">
                <a:solidFill>
                  <a:schemeClr val="tx1"/>
                </a:solidFill>
                <a:latin typeface="Abadi" panose="020B0604020104020204" pitchFamily="34" charset="0"/>
              </a:rPr>
              <a:t>What factors make launch successful.</a:t>
            </a:r>
          </a:p>
          <a:p>
            <a:pPr>
              <a:spcBef>
                <a:spcPts val="1400"/>
              </a:spcBef>
            </a:pPr>
            <a:r>
              <a:rPr lang="en-US" sz="1800" b="1" dirty="0" smtClean="0">
                <a:solidFill>
                  <a:schemeClr val="tx1"/>
                </a:solidFill>
                <a:latin typeface="Abadi" panose="020B0604020104020204" pitchFamily="34" charset="0"/>
              </a:rPr>
              <a:t>What factors affect launch sites success rate.</a:t>
            </a:r>
          </a:p>
          <a:p>
            <a:pPr>
              <a:spcBef>
                <a:spcPts val="1400"/>
              </a:spcBef>
            </a:pPr>
            <a:r>
              <a:rPr lang="en-US" sz="1800" b="1" dirty="0" smtClean="0">
                <a:solidFill>
                  <a:schemeClr val="tx1"/>
                </a:solidFill>
                <a:latin typeface="Abadi" panose="020B0604020104020204" pitchFamily="34" charset="0"/>
              </a:rPr>
              <a:t>Relationship between different variable and how they affect launch success rate. </a:t>
            </a:r>
          </a:p>
          <a:p>
            <a:pPr>
              <a:spcBef>
                <a:spcPts val="1400"/>
              </a:spcBef>
            </a:pPr>
            <a:endParaRPr lang="en-US" sz="1600" dirty="0" smtClean="0">
              <a:solidFill>
                <a:schemeClr val="tx1"/>
              </a:solidFill>
              <a:latin typeface="Abadi" panose="020B0604020104020204" pitchFamily="34" charset="0"/>
            </a:endParaRPr>
          </a:p>
          <a:p>
            <a:pPr marL="0" indent="0">
              <a:spcBef>
                <a:spcPts val="1400"/>
              </a:spcBef>
              <a:buNone/>
            </a:pPr>
            <a:endParaRPr lang="en-US" sz="3600" u="sng" dirty="0" smtClean="0">
              <a:solidFill>
                <a:schemeClr val="bg1"/>
              </a:solidFill>
              <a:latin typeface="Abadi" panose="020B0604020104020204" pitchFamily="34" charset="0"/>
            </a:endParaRPr>
          </a:p>
          <a:p>
            <a:pPr marL="0" indent="0">
              <a:spcBef>
                <a:spcPts val="1400"/>
              </a:spcBef>
              <a:buNone/>
            </a:pPr>
            <a:endParaRPr lang="en-US" sz="3600" u="sng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9149" y="3657600"/>
            <a:ext cx="3382851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" y="2695839"/>
            <a:ext cx="5640946" cy="156966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Abadi" panose="020B0604020104020204" pitchFamily="34" charset="0"/>
              </a:rPr>
              <a:t>Interactive </a:t>
            </a:r>
            <a:r>
              <a:rPr lang="en-US" sz="4800" dirty="0" smtClean="0">
                <a:solidFill>
                  <a:schemeClr val="bg1"/>
                </a:solidFill>
                <a:latin typeface="Abadi" panose="020B0604020104020204" pitchFamily="34" charset="0"/>
              </a:rPr>
              <a:t>analytics with Dashboard</a:t>
            </a:r>
            <a:endParaRPr lang="en-US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3621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953037"/>
            <a:ext cx="12191999" cy="59049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lIns="91440" tIns="45720" rIns="91440" bIns="45720" anchor="t">
            <a:normAutofit/>
          </a:bodyPr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                                                                                             </a:t>
            </a:r>
            <a:r>
              <a:rPr lang="en-US" sz="1600" b="1" dirty="0" smtClean="0">
                <a:latin typeface="Abadi" panose="020B0604020104020204"/>
              </a:rPr>
              <a:t>VAFB SLC - 4E has 60% success rate</a:t>
            </a:r>
          </a:p>
          <a:p>
            <a:pPr marL="0" indent="0">
              <a:buNone/>
            </a:pPr>
            <a:endParaRPr lang="en-US" sz="1600" b="1" dirty="0">
              <a:latin typeface="Abadi" panose="020B0604020104020204"/>
            </a:endParaRPr>
          </a:p>
          <a:p>
            <a:pPr marL="0" indent="0">
              <a:buNone/>
            </a:pPr>
            <a:endParaRPr lang="en-US" sz="1600" b="1" dirty="0" smtClean="0">
              <a:latin typeface="Abadi" panose="020B0604020104020204"/>
            </a:endParaRPr>
          </a:p>
          <a:p>
            <a:pPr marL="0" indent="0">
              <a:buNone/>
            </a:pPr>
            <a:endParaRPr lang="en-US" sz="1600" b="1" dirty="0">
              <a:latin typeface="Abadi" panose="020B0604020104020204"/>
            </a:endParaRPr>
          </a:p>
          <a:p>
            <a:pPr marL="0" indent="0">
              <a:buNone/>
            </a:pPr>
            <a:endParaRPr lang="en-US" sz="1600" b="1" dirty="0" smtClean="0">
              <a:latin typeface="Abadi" panose="020B0604020104020204"/>
            </a:endParaRPr>
          </a:p>
          <a:p>
            <a:pPr marL="0" indent="0">
              <a:buNone/>
            </a:pPr>
            <a:endParaRPr lang="en-US" sz="1600" b="1" dirty="0">
              <a:latin typeface="Abadi" panose="020B0604020104020204"/>
            </a:endParaRPr>
          </a:p>
          <a:p>
            <a:pPr marL="0" indent="0">
              <a:buNone/>
            </a:pPr>
            <a:endParaRPr lang="en-US" sz="1600" b="1" dirty="0" smtClean="0">
              <a:latin typeface="Abadi" panose="020B0604020104020204"/>
            </a:endParaRPr>
          </a:p>
          <a:p>
            <a:pPr marL="0" indent="0">
              <a:buNone/>
            </a:pPr>
            <a:endParaRPr lang="en-US" sz="1600" b="1" dirty="0">
              <a:latin typeface="Abadi" panose="020B0604020104020204"/>
            </a:endParaRPr>
          </a:p>
          <a:p>
            <a:pPr marL="0" indent="0">
              <a:buNone/>
            </a:pPr>
            <a:r>
              <a:rPr lang="en-US" sz="1600" b="1" dirty="0" smtClean="0">
                <a:latin typeface="Abadi" panose="020B0604020104020204"/>
              </a:rPr>
              <a:t>                                   KSC LC – 39A has 76.9%  success rate                                                                                CCAFS SLC – 40 has 57.1% success rate</a:t>
            </a:r>
            <a:endParaRPr lang="en-US" sz="1600" b="1" dirty="0">
              <a:latin typeface="Abadi" panose="020B0604020104020204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=""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1" y="0"/>
            <a:ext cx="12192000" cy="953037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sz="4800" dirty="0" smtClean="0">
                <a:solidFill>
                  <a:schemeClr val="bg1"/>
                </a:solidFill>
                <a:latin typeface="Abadi"/>
              </a:rPr>
              <a:t>          PEICHART LAUNCH SUCCESS COUNT</a:t>
            </a:r>
            <a:endParaRPr lang="en-US" sz="4800" dirty="0">
              <a:solidFill>
                <a:schemeClr val="tx1"/>
              </a:solidFill>
              <a:latin typeface="Abad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117041"/>
            <a:ext cx="5898524" cy="24166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7313" y="1117041"/>
            <a:ext cx="6035898" cy="24166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" y="3962401"/>
            <a:ext cx="5898524" cy="238021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27313" y="3962401"/>
            <a:ext cx="6035898" cy="238021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1219200" y="3619158"/>
            <a:ext cx="40021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latin typeface="Abadi" panose="020B0604020104020204"/>
              </a:rPr>
              <a:t>CCAFS LC - 40 has 73.1% success rate</a:t>
            </a:r>
            <a:endParaRPr lang="en-US" sz="1600" b="1" dirty="0">
              <a:latin typeface="Abadi" panose="020B0604020104020204"/>
            </a:endParaRP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277256"/>
            <a:ext cx="12192000" cy="5580743"/>
          </a:xfrm>
          <a:prstGeom prst="rect">
            <a:avLst/>
          </a:prstGeom>
          <a:solidFill>
            <a:schemeClr val="bg1"/>
          </a:solidFill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=""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277257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sz="4800" dirty="0" smtClean="0">
                <a:solidFill>
                  <a:schemeClr val="bg1"/>
                </a:solidFill>
                <a:latin typeface="Abadi"/>
              </a:rPr>
              <a:t>         </a:t>
            </a:r>
            <a:r>
              <a:rPr lang="en-US" sz="4800" dirty="0" smtClean="0">
                <a:solidFill>
                  <a:schemeClr val="bg1"/>
                </a:solidFill>
                <a:latin typeface="Abadi"/>
              </a:rPr>
              <a:t>       PEICHART FOR ALL LAUNCH SITES </a:t>
            </a:r>
            <a:endParaRPr lang="en-US" sz="4800" dirty="0">
              <a:solidFill>
                <a:schemeClr val="bg1"/>
              </a:solidFill>
              <a:latin typeface="Abadi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699" y="1380288"/>
            <a:ext cx="11603864" cy="454399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41668" y="6068936"/>
            <a:ext cx="103288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Abadi" panose="020B0604020104020204"/>
              </a:rPr>
              <a:t>Conclusion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Abadi" panose="020B0604020104020204"/>
              </a:rPr>
              <a:t>Pie chart shows that KSC LC- 39A has the highest success rate of 41.2% from all the launch sites.</a:t>
            </a:r>
            <a:endParaRPr lang="en-US" dirty="0">
              <a:latin typeface="Abadi" panose="020B0604020104020204"/>
            </a:endParaRP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848140"/>
            <a:ext cx="12192000" cy="60098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lIns="91440" tIns="45720" rIns="91440" bIns="4572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                      For payload range 0kg – 5000kg                                 For payload range 5000kg -10000kg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                                                                                                                                                    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                                                                                                                                                                       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                                                                                                                                                                     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400" b="1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Conclusion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0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can see success rate is higher for lower payload mass range as comparing to higher payload mass range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=""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1999" cy="848139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sz="4800" dirty="0" smtClean="0">
                <a:solidFill>
                  <a:schemeClr val="bg1"/>
                </a:solidFill>
                <a:latin typeface="Abadi" panose="020B0604020104020204" pitchFamily="34" charset="0"/>
              </a:rPr>
              <a:t>       Payload </a:t>
            </a:r>
            <a:r>
              <a:rPr lang="en-US" sz="4800" dirty="0">
                <a:solidFill>
                  <a:schemeClr val="bg1"/>
                </a:solidFill>
                <a:latin typeface="Abadi" panose="020B0604020104020204" pitchFamily="34" charset="0"/>
              </a:rPr>
              <a:t>vs. Launch Outcome scatter plot </a:t>
            </a:r>
            <a:r>
              <a:rPr lang="en-US" sz="4800" dirty="0" smtClean="0">
                <a:solidFill>
                  <a:schemeClr val="tx1"/>
                </a:solidFill>
                <a:latin typeface="Abadi"/>
              </a:rPr>
              <a:t>&gt;</a:t>
            </a:r>
            <a:endParaRPr lang="en-US" sz="4800" dirty="0">
              <a:solidFill>
                <a:schemeClr val="tx1"/>
              </a:solidFill>
              <a:latin typeface="Abadi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104" y="1247385"/>
            <a:ext cx="5927088" cy="404396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7617" y="1247386"/>
            <a:ext cx="5872767" cy="404396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941452" y="2395471"/>
            <a:ext cx="6246254" cy="144655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chemeClr val="bg1"/>
                </a:solidFill>
                <a:latin typeface="Abadi" panose="020B0604020104020204"/>
              </a:rPr>
              <a:t>PREDICTIVE ANALYSIS </a:t>
            </a:r>
          </a:p>
          <a:p>
            <a:r>
              <a:rPr lang="en-US" sz="4400" b="1" dirty="0" smtClean="0">
                <a:solidFill>
                  <a:schemeClr val="bg1"/>
                </a:solidFill>
                <a:latin typeface="Abadi" panose="020B0604020104020204"/>
              </a:rPr>
              <a:t>(CLASSIFICATION)</a:t>
            </a:r>
            <a:endParaRPr lang="en-US" sz="4400" b="1" dirty="0">
              <a:solidFill>
                <a:schemeClr val="bg1"/>
              </a:solidFill>
              <a:latin typeface="Abadi" panose="020B0604020104020204"/>
            </a:endParaRPr>
          </a:p>
        </p:txBody>
      </p:sp>
    </p:spTree>
    <p:extLst>
      <p:ext uri="{BB962C8B-B14F-4D97-AF65-F5344CB8AC3E}">
        <p14:creationId xmlns:p14="http://schemas.microsoft.com/office/powerpoint/2010/main" val="1084302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8172450" cy="3552825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0" y="1262743"/>
            <a:ext cx="12192000" cy="55952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     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 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Methods accuracy values :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6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6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6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6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6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6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6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9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can say that </a:t>
            </a:r>
            <a:r>
              <a:rPr lang="en-US" sz="1900" b="1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decision tree method </a:t>
            </a:r>
            <a:r>
              <a:rPr lang="en-US" sz="19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is the best  classification method with 0.888 accuracy . It means decision tree method is best to use in </a:t>
            </a:r>
            <a:r>
              <a:rPr lang="en-US" sz="19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analyics</a:t>
            </a:r>
            <a:r>
              <a:rPr lang="en-US" sz="19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</a:t>
            </a:r>
            <a:endParaRPr lang="en-US" sz="1900" b="1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9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endParaRPr lang="en-US" sz="19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6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=""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26274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sz="4800" dirty="0" smtClean="0">
                <a:solidFill>
                  <a:schemeClr val="bg1"/>
                </a:solidFill>
                <a:latin typeface="Abadi"/>
              </a:rPr>
              <a:t>                          Classification </a:t>
            </a:r>
            <a:r>
              <a:rPr lang="en-US" sz="4800" dirty="0">
                <a:solidFill>
                  <a:schemeClr val="bg1"/>
                </a:solidFill>
                <a:latin typeface="Abadi"/>
              </a:rPr>
              <a:t>Accuracy</a:t>
            </a:r>
            <a:endParaRPr lang="en-US" sz="4800" dirty="0">
              <a:solidFill>
                <a:schemeClr val="bg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9577" y="1436263"/>
            <a:ext cx="6993765" cy="394710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666" y="2953084"/>
            <a:ext cx="4520485" cy="184342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030309"/>
          </a:xfrm>
          <a:solidFill>
            <a:schemeClr val="tx1"/>
          </a:solidFill>
        </p:spPr>
        <p:txBody>
          <a:bodyPr/>
          <a:lstStyle/>
          <a:p>
            <a:r>
              <a:rPr lang="en-US" sz="5400" dirty="0" smtClean="0">
                <a:solidFill>
                  <a:schemeClr val="bg1"/>
                </a:solidFill>
                <a:latin typeface="Abadi"/>
              </a:rPr>
              <a:t>                Confusion </a:t>
            </a:r>
            <a:r>
              <a:rPr lang="en-US" sz="5400" dirty="0">
                <a:solidFill>
                  <a:schemeClr val="bg1"/>
                </a:solidFill>
                <a:latin typeface="Abadi"/>
              </a:rPr>
              <a:t>Matrix</a:t>
            </a:r>
            <a:r>
              <a:rPr lang="en-US" dirty="0">
                <a:solidFill>
                  <a:schemeClr val="bg1"/>
                </a:solidFill>
                <a:latin typeface="Abadi"/>
              </a:rPr>
              <a:t/>
            </a:r>
            <a:br>
              <a:rPr lang="en-US" dirty="0">
                <a:solidFill>
                  <a:schemeClr val="bg1"/>
                </a:solidFill>
                <a:latin typeface="Abadi"/>
              </a:rPr>
            </a:br>
            <a:endParaRPr lang="en-US" dirty="0">
              <a:latin typeface="Abadi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030310"/>
            <a:ext cx="12192000" cy="5827690"/>
          </a:xfrm>
        </p:spPr>
        <p:txBody>
          <a:bodyPr/>
          <a:lstStyle/>
          <a:p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8456" y="1268044"/>
            <a:ext cx="6164755" cy="513919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722" y="4417454"/>
            <a:ext cx="5276313" cy="217009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07289" y="1579163"/>
            <a:ext cx="5417746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</a:rPr>
              <a:t>A confusion matrix is </a:t>
            </a:r>
            <a:r>
              <a:rPr lang="en-US" sz="2000" b="1" dirty="0">
                <a:latin typeface="arial" panose="020B0604020202020204" pitchFamily="34" charset="0"/>
              </a:rPr>
              <a:t>a table that is used to define the performance of a classification algorithm</a:t>
            </a:r>
            <a:r>
              <a:rPr lang="en-US" sz="2000" dirty="0" smtClean="0">
                <a:latin typeface="arial" panose="020B0604020202020204" pitchFamily="34" charset="0"/>
              </a:rPr>
              <a:t>.</a:t>
            </a:r>
          </a:p>
          <a:p>
            <a:r>
              <a:rPr lang="en-US" sz="2000" dirty="0" smtClean="0">
                <a:latin typeface="arial" panose="020B0604020202020204" pitchFamily="34" charset="0"/>
              </a:rPr>
              <a:t>This is the decision tree confusion matrix. We  </a:t>
            </a:r>
            <a:r>
              <a:rPr lang="en-US" sz="2000" dirty="0" smtClean="0">
                <a:latin typeface="Abadi" panose="020B0604020104020204"/>
              </a:rPr>
              <a:t>can </a:t>
            </a:r>
            <a:r>
              <a:rPr lang="en-US" sz="2000" dirty="0">
                <a:latin typeface="Abadi" panose="020B0604020104020204"/>
              </a:rPr>
              <a:t>distinguish between the different classes.</a:t>
            </a:r>
            <a:r>
              <a:rPr lang="en-US" sz="2000" dirty="0"/>
              <a:t> </a:t>
            </a:r>
            <a:r>
              <a:rPr lang="en-US" sz="2000" dirty="0">
                <a:latin typeface="Abadi" panose="020B0604020104020204"/>
              </a:rPr>
              <a:t>We see that the major problem is false </a:t>
            </a:r>
            <a:r>
              <a:rPr lang="en-US" sz="2000" dirty="0" smtClean="0">
                <a:latin typeface="Abadi" panose="020B0604020104020204"/>
              </a:rPr>
              <a:t>positive.</a:t>
            </a:r>
            <a:endParaRPr lang="en-US" sz="2000" dirty="0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437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47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=""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0" y="1277257"/>
            <a:ext cx="12191999" cy="5580743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bg1"/>
                </a:solidFill>
                <a:latin typeface="Abadi" panose="020B0604020104020204" pitchFamily="34" charset="0"/>
              </a:rPr>
              <a:t>Launch Site with Flight Number greater then 20 show better success rate of successful rocket landing</a:t>
            </a:r>
            <a:r>
              <a:rPr lang="en-US" sz="2400" dirty="0" smtClean="0">
                <a:solidFill>
                  <a:schemeClr val="bg1"/>
                </a:solidFill>
                <a:latin typeface="Abadi" panose="020B0604020104020204" pitchFamily="34" charset="0"/>
              </a:rPr>
              <a:t>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 smtClean="0">
                <a:solidFill>
                  <a:schemeClr val="bg1"/>
                </a:solidFill>
                <a:latin typeface="Abadi" panose="020B0604020104020204" pitchFamily="34" charset="0"/>
              </a:rPr>
              <a:t>Launch success </a:t>
            </a:r>
            <a:r>
              <a:rPr lang="en-US" sz="2400" dirty="0">
                <a:solidFill>
                  <a:schemeClr val="bg1"/>
                </a:solidFill>
                <a:latin typeface="Abadi" panose="020B0604020104020204" pitchFamily="34" charset="0"/>
              </a:rPr>
              <a:t>rate is higher for lower payload mass range as comparing to higher payload mass </a:t>
            </a:r>
            <a:r>
              <a:rPr lang="en-US" sz="2400" dirty="0" smtClean="0">
                <a:solidFill>
                  <a:schemeClr val="bg1"/>
                </a:solidFill>
                <a:latin typeface="Abadi" panose="020B0604020104020204" pitchFamily="34" charset="0"/>
              </a:rPr>
              <a:t>range.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bg1"/>
                </a:solidFill>
                <a:latin typeface="Abadi" panose="020B0604020104020204" pitchFamily="34" charset="0"/>
              </a:rPr>
              <a:t>Orbit ES-L1, SSO, HEO, GEO have best success rate while GTO have worst success rate 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 smtClean="0">
                <a:solidFill>
                  <a:schemeClr val="bg1"/>
                </a:solidFill>
                <a:latin typeface="Abadi" panose="020B0604020104020204"/>
              </a:rPr>
              <a:t>With </a:t>
            </a:r>
            <a:r>
              <a:rPr lang="en-US" sz="2400" dirty="0">
                <a:solidFill>
                  <a:schemeClr val="bg1"/>
                </a:solidFill>
                <a:latin typeface="Abadi" panose="020B0604020104020204"/>
              </a:rPr>
              <a:t>heavy payloads the successful landing or positive landing rate are more for Polar, LEO and ISS</a:t>
            </a:r>
            <a:r>
              <a:rPr lang="en-US" sz="2400" dirty="0" smtClean="0">
                <a:solidFill>
                  <a:schemeClr val="bg1"/>
                </a:solidFill>
                <a:latin typeface="Abadi" panose="020B0604020104020204"/>
              </a:rPr>
              <a:t>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 smtClean="0">
                <a:solidFill>
                  <a:schemeClr val="bg1"/>
                </a:solidFill>
                <a:latin typeface="Abadi" panose="020B0604020104020204"/>
              </a:rPr>
              <a:t>KSC LC – 39A  has highest successful launch sites.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 smtClean="0">
                <a:solidFill>
                  <a:schemeClr val="bg1"/>
                </a:solidFill>
                <a:latin typeface="Abadi" panose="020B0604020104020204"/>
              </a:rPr>
              <a:t> Decision tree method is best classification method to use.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400" dirty="0" smtClean="0">
              <a:solidFill>
                <a:schemeClr val="bg1"/>
              </a:solidFill>
              <a:latin typeface="Abadi" panose="020B0604020104020204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400" dirty="0">
              <a:latin typeface="Abadi" panose="020B0604020104020204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4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400" b="1" dirty="0"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=""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277257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sz="4800" dirty="0" smtClean="0">
                <a:solidFill>
                  <a:schemeClr val="bg1"/>
                </a:solidFill>
                <a:latin typeface="Abadi"/>
              </a:rPr>
              <a:t>                                 </a:t>
            </a:r>
            <a:r>
              <a:rPr lang="en-US" sz="4800" dirty="0" smtClean="0">
                <a:solidFill>
                  <a:schemeClr val="bg1"/>
                </a:solidFill>
                <a:latin typeface="Abadi"/>
              </a:rPr>
              <a:t> Conclusions</a:t>
            </a:r>
            <a:endParaRPr lang="en-US" sz="4800" dirty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3696" y="4224270"/>
            <a:ext cx="2382590" cy="2434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48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=""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0" y="1262743"/>
            <a:ext cx="12192000" cy="5595257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 smtClean="0">
                <a:latin typeface="Abadi" panose="020B0604020104020204" pitchFamily="34" charset="0"/>
              </a:rPr>
              <a:t>Did some </a:t>
            </a:r>
            <a:r>
              <a:rPr lang="en-US" sz="2200" dirty="0">
                <a:latin typeface="Abadi" panose="020B0604020104020204" pitchFamily="34" charset="0"/>
              </a:rPr>
              <a:t>G</a:t>
            </a:r>
            <a:r>
              <a:rPr lang="en-US" sz="2200" dirty="0" smtClean="0">
                <a:latin typeface="Abadi" panose="020B0604020104020204" pitchFamily="34" charset="0"/>
              </a:rPr>
              <a:t>oogle research on data collection, data wrangling, confusion matrix etc. </a:t>
            </a:r>
          </a:p>
        </p:txBody>
      </p:sp>
      <p:sp>
        <p:nvSpPr>
          <p:cNvPr id="11" name="Title 1">
            <a:extLst>
              <a:ext uri="{FF2B5EF4-FFF2-40B4-BE49-F238E27FC236}">
                <a16:creationId xmlns=""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262743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sz="4800" dirty="0" smtClean="0">
                <a:solidFill>
                  <a:schemeClr val="bg1"/>
                </a:solidFill>
                <a:latin typeface="Abadi"/>
              </a:rPr>
              <a:t>                                       Appendix</a:t>
            </a:r>
            <a:endParaRPr lang="en-US" sz="4800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425" y="1365773"/>
            <a:ext cx="7324725" cy="15716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907627" y="1829993"/>
            <a:ext cx="35803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Use to show combine mission outcomes</a:t>
            </a:r>
            <a:endParaRPr lang="en-US" dirty="0"/>
          </a:p>
        </p:txBody>
      </p:sp>
      <p:sp>
        <p:nvSpPr>
          <p:cNvPr id="4" name="Left Brace 3"/>
          <p:cNvSpPr/>
          <p:nvPr/>
        </p:nvSpPr>
        <p:spPr>
          <a:xfrm rot="10800000">
            <a:off x="7492150" y="1365773"/>
            <a:ext cx="415477" cy="1571625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425" y="3177257"/>
            <a:ext cx="8181975" cy="243672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147891" y="4059232"/>
            <a:ext cx="27689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Observe bar chart of training Data set</a:t>
            </a:r>
            <a:endParaRPr lang="en-US" dirty="0"/>
          </a:p>
        </p:txBody>
      </p:sp>
      <p:sp>
        <p:nvSpPr>
          <p:cNvPr id="9" name="Left Brace 8"/>
          <p:cNvSpPr/>
          <p:nvPr/>
        </p:nvSpPr>
        <p:spPr>
          <a:xfrm rot="10800000">
            <a:off x="8439553" y="3177257"/>
            <a:ext cx="708338" cy="2436724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464417" y="4298168"/>
            <a:ext cx="5486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latin typeface="Abadi" panose="020B0604020104020204"/>
              </a:rPr>
              <a:t>THANK YOU !</a:t>
            </a:r>
            <a:endParaRPr lang="en-US" sz="7200" dirty="0">
              <a:latin typeface="Abadi" panose="020B0604020104020204"/>
            </a:endParaRPr>
          </a:p>
        </p:txBody>
      </p:sp>
    </p:spTree>
    <p:extLst>
      <p:ext uri="{BB962C8B-B14F-4D97-AF65-F5344CB8AC3E}">
        <p14:creationId xmlns:p14="http://schemas.microsoft.com/office/powerpoint/2010/main" val="840684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030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296992" y="2317055"/>
            <a:ext cx="5456943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600" b="1" dirty="0">
                <a:solidFill>
                  <a:schemeClr val="bg1"/>
                </a:solidFill>
                <a:latin typeface="Abadi"/>
              </a:rPr>
              <a:t>Methodology</a:t>
            </a:r>
            <a:endParaRPr lang="en-US" sz="6600" b="1" dirty="0">
              <a:solidFill>
                <a:schemeClr val="bg1"/>
              </a:solidFill>
              <a:latin typeface="Abadi"/>
            </a:endParaRPr>
          </a:p>
        </p:txBody>
      </p:sp>
    </p:spTree>
    <p:extLst>
      <p:ext uri="{BB962C8B-B14F-4D97-AF65-F5344CB8AC3E}">
        <p14:creationId xmlns:p14="http://schemas.microsoft.com/office/powerpoint/2010/main" val="2732689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=""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0" y="1277258"/>
            <a:ext cx="12191999" cy="5580742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u="sng" dirty="0">
                <a:solidFill>
                  <a:schemeClr val="bg1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bg1"/>
                </a:solidFill>
                <a:latin typeface="Abadi"/>
              </a:rPr>
              <a:t>Data collection methodology</a:t>
            </a:r>
            <a:r>
              <a:rPr lang="en-US" sz="8800" dirty="0" smtClean="0">
                <a:solidFill>
                  <a:schemeClr val="bg1"/>
                </a:solidFill>
                <a:latin typeface="Abadi"/>
              </a:rPr>
              <a:t>: It can be done by two method :</a:t>
            </a:r>
          </a:p>
          <a:p>
            <a:pPr>
              <a:lnSpc>
                <a:spcPct val="120000"/>
              </a:lnSpc>
              <a:spcBef>
                <a:spcPts val="1400"/>
              </a:spcBef>
              <a:buFont typeface="Wingdings" panose="05000000000000000000" pitchFamily="2" charset="2"/>
              <a:buChar char="Ø"/>
            </a:pPr>
            <a:r>
              <a:rPr lang="en-US" sz="8800" dirty="0" smtClean="0">
                <a:solidFill>
                  <a:schemeClr val="bg1"/>
                </a:solidFill>
                <a:latin typeface="Abadi"/>
              </a:rPr>
              <a:t> By make a get request to the </a:t>
            </a:r>
            <a:r>
              <a:rPr lang="en-US" sz="8800" dirty="0" err="1" smtClean="0">
                <a:solidFill>
                  <a:schemeClr val="bg1"/>
                </a:solidFill>
                <a:latin typeface="Abadi"/>
              </a:rPr>
              <a:t>SpaceX</a:t>
            </a:r>
            <a:r>
              <a:rPr lang="en-US" sz="8800" dirty="0" smtClean="0">
                <a:solidFill>
                  <a:schemeClr val="bg1"/>
                </a:solidFill>
                <a:latin typeface="Abadi"/>
              </a:rPr>
              <a:t> API. And clean up the requested data.</a:t>
            </a:r>
          </a:p>
          <a:p>
            <a:pPr>
              <a:lnSpc>
                <a:spcPct val="120000"/>
              </a:lnSpc>
              <a:spcBef>
                <a:spcPts val="1400"/>
              </a:spcBef>
              <a:buFont typeface="Wingdings" panose="05000000000000000000" pitchFamily="2" charset="2"/>
              <a:buChar char="Ø"/>
            </a:pPr>
            <a:r>
              <a:rPr lang="en-US" sz="8800" dirty="0">
                <a:solidFill>
                  <a:schemeClr val="bg1"/>
                </a:solidFill>
                <a:latin typeface="Abadi"/>
              </a:rPr>
              <a:t> </a:t>
            </a:r>
            <a:r>
              <a:rPr lang="en-US" sz="8800" dirty="0" smtClean="0">
                <a:solidFill>
                  <a:schemeClr val="bg1"/>
                </a:solidFill>
                <a:latin typeface="Abadi"/>
              </a:rPr>
              <a:t>By web scraping from Wikipedia.</a:t>
            </a:r>
            <a:endParaRPr lang="en-US" sz="7600" dirty="0">
              <a:solidFill>
                <a:schemeClr val="bg1"/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bg1"/>
                </a:solidFill>
                <a:latin typeface="Abadi"/>
              </a:rPr>
              <a:t>Perform data </a:t>
            </a:r>
            <a:r>
              <a:rPr lang="en-US" sz="8800" dirty="0" smtClean="0">
                <a:solidFill>
                  <a:schemeClr val="bg1"/>
                </a:solidFill>
                <a:latin typeface="Abadi"/>
              </a:rPr>
              <a:t>wrangling </a:t>
            </a:r>
            <a:endParaRPr lang="en-US" sz="8800" dirty="0">
              <a:solidFill>
                <a:schemeClr val="bg1"/>
              </a:solidFill>
              <a:latin typeface="Abadi"/>
            </a:endParaRP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8000" dirty="0" smtClean="0">
                <a:solidFill>
                  <a:schemeClr val="tx1"/>
                </a:solidFill>
                <a:latin typeface="Abadi" panose="020B0604020104020204"/>
              </a:rPr>
              <a:t>Data was cleaning</a:t>
            </a:r>
            <a:r>
              <a:rPr lang="en-US" sz="8000" dirty="0">
                <a:solidFill>
                  <a:schemeClr val="tx1"/>
                </a:solidFill>
                <a:latin typeface="Abadi" panose="020B0604020104020204"/>
              </a:rPr>
              <a:t>, organizing, and transforming raw data into the desired format for analysts to use for prompt decision-making.</a:t>
            </a:r>
            <a:endParaRPr lang="en-US" sz="7600" dirty="0" smtClean="0">
              <a:solidFill>
                <a:schemeClr val="tx1"/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 smtClean="0">
                <a:solidFill>
                  <a:schemeClr val="bg1"/>
                </a:solidFill>
                <a:latin typeface="Abadi"/>
              </a:rPr>
              <a:t>Perform </a:t>
            </a:r>
            <a:r>
              <a:rPr lang="en-US" sz="8800" dirty="0">
                <a:solidFill>
                  <a:schemeClr val="bg1"/>
                </a:solidFill>
                <a:latin typeface="Abadi"/>
              </a:rPr>
              <a:t>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bg1"/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bg1"/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bg1"/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bg1"/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tx1"/>
                </a:solidFill>
                <a:latin typeface="Abadi"/>
              </a:rPr>
              <a:t>How to build, tune, evaluate classification models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=""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27725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sz="6600" dirty="0" smtClean="0">
                <a:solidFill>
                  <a:schemeClr val="bg1"/>
                </a:solidFill>
                <a:latin typeface="Abadi"/>
              </a:rPr>
              <a:t>                     Methodology</a:t>
            </a:r>
            <a:endParaRPr lang="en-US" sz="6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291770"/>
            <a:ext cx="12192000" cy="5566229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bg1"/>
                </a:solidFill>
                <a:latin typeface="Abadi" panose="020B0604020104020204" pitchFamily="34" charset="0"/>
              </a:rPr>
              <a:t>We would like to get a </a:t>
            </a:r>
            <a:r>
              <a:rPr lang="en-US" sz="2200" dirty="0" err="1" smtClean="0">
                <a:solidFill>
                  <a:schemeClr val="bg1"/>
                </a:solidFill>
                <a:latin typeface="Abadi" panose="020B0604020104020204" pitchFamily="34" charset="0"/>
              </a:rPr>
              <a:t>SpaceX</a:t>
            </a:r>
            <a:r>
              <a:rPr lang="en-US" sz="2200" dirty="0" smtClean="0">
                <a:solidFill>
                  <a:schemeClr val="bg1"/>
                </a:solidFill>
                <a:latin typeface="Abadi" panose="020B0604020104020204" pitchFamily="34" charset="0"/>
              </a:rPr>
              <a:t> data to predict whether Falcon 9 first stage will land successfully or not. For that 1</a:t>
            </a:r>
            <a:r>
              <a:rPr lang="en-US" sz="2200" baseline="30000" dirty="0" smtClean="0">
                <a:solidFill>
                  <a:schemeClr val="bg1"/>
                </a:solidFill>
                <a:latin typeface="Abadi" panose="020B0604020104020204" pitchFamily="34" charset="0"/>
              </a:rPr>
              <a:t>st</a:t>
            </a:r>
            <a:r>
              <a:rPr lang="en-US" sz="2200" dirty="0" smtClean="0">
                <a:solidFill>
                  <a:schemeClr val="bg1"/>
                </a:solidFill>
                <a:latin typeface="Abadi" panose="020B0604020104020204" pitchFamily="34" charset="0"/>
              </a:rPr>
              <a:t> we do data collection by following steps :</a:t>
            </a:r>
          </a:p>
          <a:p>
            <a:pPr marL="457200" indent="-457200">
              <a:lnSpc>
                <a:spcPct val="100000"/>
              </a:lnSpc>
              <a:spcBef>
                <a:spcPts val="1400"/>
              </a:spcBef>
              <a:buAutoNum type="arabicParenBoth"/>
            </a:pPr>
            <a:r>
              <a:rPr lang="en-US" sz="2200" dirty="0" smtClean="0">
                <a:solidFill>
                  <a:schemeClr val="bg1"/>
                </a:solidFill>
                <a:latin typeface="Abadi" panose="020B0604020104020204" pitchFamily="34" charset="0"/>
              </a:rPr>
              <a:t>We start with </a:t>
            </a:r>
            <a:r>
              <a:rPr lang="en-US" sz="2200" dirty="0">
                <a:solidFill>
                  <a:schemeClr val="bg1"/>
                </a:solidFill>
                <a:latin typeface="Abadi" panose="020B0604020104020204" pitchFamily="34" charset="0"/>
              </a:rPr>
              <a:t>requesting rocket launch data from </a:t>
            </a:r>
            <a:r>
              <a:rPr lang="en-US" sz="2200" dirty="0" err="1" smtClean="0">
                <a:solidFill>
                  <a:schemeClr val="bg1"/>
                </a:solidFill>
                <a:latin typeface="Abadi" panose="020B0604020104020204" pitchFamily="34" charset="0"/>
              </a:rPr>
              <a:t>SpaceX</a:t>
            </a:r>
            <a:r>
              <a:rPr lang="en-US" sz="2200" dirty="0" smtClean="0">
                <a:solidFill>
                  <a:schemeClr val="bg1"/>
                </a:solidFill>
                <a:latin typeface="Abadi" panose="020B0604020104020204" pitchFamily="34" charset="0"/>
              </a:rPr>
              <a:t> REST </a:t>
            </a:r>
            <a:r>
              <a:rPr lang="en-US" sz="2200" dirty="0">
                <a:solidFill>
                  <a:schemeClr val="bg1"/>
                </a:solidFill>
                <a:latin typeface="Abadi" panose="020B0604020104020204" pitchFamily="34" charset="0"/>
              </a:rPr>
              <a:t>API with a</a:t>
            </a:r>
            <a:r>
              <a:rPr lang="en-US" sz="2200" dirty="0" smtClean="0">
                <a:solidFill>
                  <a:schemeClr val="bg1"/>
                </a:solidFill>
                <a:latin typeface="Abadi" panose="020B0604020104020204" pitchFamily="34" charset="0"/>
              </a:rPr>
              <a:t> </a:t>
            </a:r>
            <a:r>
              <a:rPr lang="en-US" sz="2200" dirty="0">
                <a:solidFill>
                  <a:schemeClr val="bg1"/>
                </a:solidFill>
                <a:latin typeface="Abadi" panose="020B0604020104020204" pitchFamily="34" charset="0"/>
              </a:rPr>
              <a:t>URL : </a:t>
            </a:r>
            <a:r>
              <a:rPr lang="en-US" sz="2200" dirty="0" smtClean="0">
                <a:solidFill>
                  <a:schemeClr val="bg1"/>
                </a:solidFill>
                <a:latin typeface="Abadi" panose="020B0604020104020204" pitchFamily="34" charset="0"/>
                <a:hlinkClick r:id="rId3"/>
              </a:rPr>
              <a:t>https</a:t>
            </a:r>
            <a:r>
              <a:rPr lang="en-US" sz="2200" dirty="0">
                <a:solidFill>
                  <a:schemeClr val="bg1"/>
                </a:solidFill>
                <a:latin typeface="Abadi" panose="020B0604020104020204" pitchFamily="34" charset="0"/>
                <a:hlinkClick r:id="rId3"/>
              </a:rPr>
              <a:t>://</a:t>
            </a:r>
            <a:r>
              <a:rPr lang="en-US" sz="2200" dirty="0" smtClean="0">
                <a:solidFill>
                  <a:schemeClr val="bg1"/>
                </a:solidFill>
                <a:latin typeface="Abadi" panose="020B0604020104020204" pitchFamily="34" charset="0"/>
                <a:hlinkClick r:id="rId3"/>
              </a:rPr>
              <a:t>api.spacexdata.com/v4/launches/past</a:t>
            </a:r>
            <a:r>
              <a:rPr lang="en-US" sz="2200" dirty="0" smtClean="0">
                <a:solidFill>
                  <a:schemeClr val="bg1"/>
                </a:solidFill>
                <a:latin typeface="Abadi" panose="020B0604020104020204" pitchFamily="34" charset="0"/>
              </a:rPr>
              <a:t>. </a:t>
            </a:r>
          </a:p>
          <a:p>
            <a:pPr marL="457200" indent="-457200">
              <a:lnSpc>
                <a:spcPct val="100000"/>
              </a:lnSpc>
              <a:spcBef>
                <a:spcPts val="1400"/>
              </a:spcBef>
              <a:buAutoNum type="arabicParenBoth"/>
            </a:pPr>
            <a:r>
              <a:rPr lang="en-US" sz="2200" dirty="0" smtClean="0">
                <a:solidFill>
                  <a:schemeClr val="bg1"/>
                </a:solidFill>
                <a:latin typeface="Abadi" panose="020B0604020104020204" pitchFamily="34" charset="0"/>
              </a:rPr>
              <a:t>After converting the data into suitable format ,this API gives information about booster name, payload, launch site, landing outcomes, No. of flights, type of landing , about core and etc.</a:t>
            </a:r>
          </a:p>
          <a:p>
            <a:pPr marL="457200" indent="-457200">
              <a:lnSpc>
                <a:spcPct val="100000"/>
              </a:lnSpc>
              <a:spcBef>
                <a:spcPts val="1400"/>
              </a:spcBef>
              <a:buAutoNum type="arabicParenBoth"/>
            </a:pPr>
            <a:r>
              <a:rPr lang="en-US" sz="2200" dirty="0">
                <a:solidFill>
                  <a:schemeClr val="bg1"/>
                </a:solidFill>
                <a:latin typeface="Abadi" panose="020B0604020104020204" pitchFamily="34" charset="0"/>
              </a:rPr>
              <a:t> </a:t>
            </a:r>
            <a:r>
              <a:rPr lang="en-US" sz="2200" dirty="0" smtClean="0">
                <a:solidFill>
                  <a:schemeClr val="bg1"/>
                </a:solidFill>
                <a:latin typeface="Abadi" panose="020B0604020104020204" pitchFamily="34" charset="0"/>
              </a:rPr>
              <a:t>Another method by which we can obtain </a:t>
            </a:r>
            <a:r>
              <a:rPr lang="en-US" sz="2200" dirty="0" err="1" smtClean="0">
                <a:solidFill>
                  <a:schemeClr val="bg1"/>
                </a:solidFill>
                <a:latin typeface="Abadi" panose="020B0604020104020204" pitchFamily="34" charset="0"/>
              </a:rPr>
              <a:t>SpaceX</a:t>
            </a:r>
            <a:r>
              <a:rPr lang="en-US" sz="2200" dirty="0" smtClean="0">
                <a:solidFill>
                  <a:schemeClr val="bg1"/>
                </a:solidFill>
                <a:latin typeface="Abadi" panose="020B0604020104020204" pitchFamily="34" charset="0"/>
              </a:rPr>
              <a:t>  data is by web scraping Wikipedia using </a:t>
            </a:r>
            <a:r>
              <a:rPr lang="en-US" sz="2200" dirty="0" err="1" smtClean="0">
                <a:solidFill>
                  <a:schemeClr val="bg1"/>
                </a:solidFill>
                <a:latin typeface="Abadi" panose="020B0604020104020204" pitchFamily="34" charset="0"/>
              </a:rPr>
              <a:t>BeautifulSoup</a:t>
            </a:r>
            <a:r>
              <a:rPr lang="en-US" sz="2200" dirty="0" smtClean="0">
                <a:solidFill>
                  <a:schemeClr val="bg1"/>
                </a:solidFill>
                <a:latin typeface="Abadi" panose="020B0604020104020204" pitchFamily="34" charset="0"/>
              </a:rPr>
              <a:t>.</a:t>
            </a:r>
          </a:p>
        </p:txBody>
      </p:sp>
      <p:sp>
        <p:nvSpPr>
          <p:cNvPr id="12" name="Title 1">
            <a:extLst>
              <a:ext uri="{FF2B5EF4-FFF2-40B4-BE49-F238E27FC236}">
                <a16:creationId xmlns=""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29177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sz="6600" dirty="0" smtClean="0">
                <a:solidFill>
                  <a:schemeClr val="bg1"/>
                </a:solidFill>
                <a:latin typeface="Abadi"/>
              </a:rPr>
              <a:t>                    Data </a:t>
            </a:r>
            <a:r>
              <a:rPr lang="en-US" sz="6600" dirty="0">
                <a:solidFill>
                  <a:schemeClr val="bg1"/>
                </a:solidFill>
                <a:latin typeface="Abadi"/>
              </a:rPr>
              <a:t>Collection</a:t>
            </a:r>
            <a:endParaRPr lang="en-US" sz="6600" dirty="0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752600" y="6119335"/>
            <a:ext cx="22243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 smtClean="0">
                <a:solidFill>
                  <a:schemeClr val="bg1"/>
                </a:solidFill>
              </a:rPr>
              <a:t>SpaceX</a:t>
            </a:r>
            <a:r>
              <a:rPr lang="en-US" sz="3200" b="1" dirty="0" smtClean="0">
                <a:solidFill>
                  <a:schemeClr val="bg1"/>
                </a:solidFill>
              </a:rPr>
              <a:t> API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566058" y="5111854"/>
            <a:ext cx="1117600" cy="722889"/>
          </a:xfrm>
          <a:prstGeom prst="round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667657" y="5188412"/>
            <a:ext cx="101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SpaceX</a:t>
            </a:r>
            <a:r>
              <a:rPr lang="en-US" dirty="0" smtClean="0"/>
              <a:t>  </a:t>
            </a:r>
          </a:p>
          <a:p>
            <a:r>
              <a:rPr lang="en-US" dirty="0"/>
              <a:t> </a:t>
            </a:r>
            <a:r>
              <a:rPr lang="en-US" dirty="0" smtClean="0"/>
              <a:t>  data</a:t>
            </a:r>
            <a:endParaRPr lang="en-US" dirty="0"/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1872343" y="5457371"/>
            <a:ext cx="2104571" cy="14515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2351314" y="5003746"/>
            <a:ext cx="972457" cy="36933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Rest API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2510971" y="5604996"/>
            <a:ext cx="624115" cy="36933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/>
              <a:t>Json</a:t>
            </a:r>
            <a:endParaRPr lang="en-US" dirty="0"/>
          </a:p>
        </p:txBody>
      </p:sp>
      <p:sp>
        <p:nvSpPr>
          <p:cNvPr id="26" name="Rounded Rectangle 25"/>
          <p:cNvSpPr/>
          <p:nvPr/>
        </p:nvSpPr>
        <p:spPr>
          <a:xfrm>
            <a:off x="4176485" y="5021053"/>
            <a:ext cx="1117600" cy="722889"/>
          </a:xfrm>
          <a:prstGeom prst="round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4274455" y="5188412"/>
            <a:ext cx="1019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 Server</a:t>
            </a:r>
            <a:endParaRPr lang="en-US" dirty="0"/>
          </a:p>
        </p:txBody>
      </p:sp>
      <p:sp>
        <p:nvSpPr>
          <p:cNvPr id="29" name="Rounded Rectangle 28"/>
          <p:cNvSpPr/>
          <p:nvPr/>
        </p:nvSpPr>
        <p:spPr>
          <a:xfrm>
            <a:off x="6070599" y="4981226"/>
            <a:ext cx="1404258" cy="824489"/>
          </a:xfrm>
          <a:prstGeom prst="round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ounded Rectangle 29"/>
          <p:cNvSpPr/>
          <p:nvPr/>
        </p:nvSpPr>
        <p:spPr>
          <a:xfrm>
            <a:off x="8082872" y="4770302"/>
            <a:ext cx="1453014" cy="1374137"/>
          </a:xfrm>
          <a:prstGeom prst="round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ounded Rectangle 30"/>
          <p:cNvSpPr/>
          <p:nvPr/>
        </p:nvSpPr>
        <p:spPr>
          <a:xfrm>
            <a:off x="10134597" y="4967689"/>
            <a:ext cx="1723573" cy="866164"/>
          </a:xfrm>
          <a:prstGeom prst="round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</a:rPr>
              <a:t>Normalize data into .</a:t>
            </a:r>
            <a:r>
              <a:rPr lang="en-US" dirty="0" err="1" smtClean="0">
                <a:solidFill>
                  <a:schemeClr val="tx1"/>
                </a:solidFill>
              </a:rPr>
              <a:t>csv</a:t>
            </a:r>
            <a:r>
              <a:rPr lang="en-US" dirty="0" smtClean="0">
                <a:solidFill>
                  <a:schemeClr val="tx1"/>
                </a:solidFill>
              </a:rPr>
              <a:t> fie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070599" y="5042379"/>
            <a:ext cx="15058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  Web Site</a:t>
            </a:r>
          </a:p>
          <a:p>
            <a:r>
              <a:rPr lang="en-US" dirty="0" smtClean="0"/>
              <a:t>(data source) 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8082873" y="4926602"/>
            <a:ext cx="16162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Extract data</a:t>
            </a:r>
          </a:p>
          <a:p>
            <a:r>
              <a:rPr lang="en-US" dirty="0"/>
              <a:t> </a:t>
            </a:r>
            <a:r>
              <a:rPr lang="en-US" dirty="0" smtClean="0"/>
              <a:t>      using </a:t>
            </a:r>
            <a:r>
              <a:rPr lang="en-US" dirty="0" err="1" smtClean="0"/>
              <a:t>BeautifulSoup</a:t>
            </a:r>
            <a:endParaRPr lang="en-US" dirty="0"/>
          </a:p>
        </p:txBody>
      </p:sp>
      <p:cxnSp>
        <p:nvCxnSpPr>
          <p:cNvPr id="40" name="Straight Arrow Connector 39"/>
          <p:cNvCxnSpPr/>
          <p:nvPr/>
        </p:nvCxnSpPr>
        <p:spPr>
          <a:xfrm>
            <a:off x="7576457" y="5373078"/>
            <a:ext cx="50641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V="1">
            <a:off x="9546774" y="5402584"/>
            <a:ext cx="598711" cy="1451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7576457" y="6203898"/>
            <a:ext cx="25690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bg1"/>
                </a:solidFill>
              </a:rPr>
              <a:t>Web Scraping</a:t>
            </a:r>
            <a:endParaRPr lang="en-US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0" y="1262743"/>
            <a:ext cx="12192000" cy="5595257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1800" b="1" dirty="0" smtClean="0">
                <a:latin typeface="Abadi" panose="020B0604020104020204"/>
              </a:rPr>
              <a:t>(1) Request rocket launch data from </a:t>
            </a:r>
            <a:r>
              <a:rPr lang="en-US" sz="1800" b="1" dirty="0" err="1" smtClean="0">
                <a:latin typeface="Abadi" panose="020B0604020104020204"/>
              </a:rPr>
              <a:t>SpaceX</a:t>
            </a:r>
            <a:r>
              <a:rPr lang="en-US" sz="1800" b="1" dirty="0" smtClean="0">
                <a:latin typeface="Abadi" panose="020B0604020104020204"/>
              </a:rPr>
              <a:t> API :</a:t>
            </a:r>
          </a:p>
          <a:p>
            <a:pPr marL="0" indent="0">
              <a:buNone/>
            </a:pPr>
            <a:endParaRPr lang="en-US" sz="1800" b="1" dirty="0" smtClean="0">
              <a:latin typeface="Abadi" panose="020B0604020104020204"/>
            </a:endParaRPr>
          </a:p>
          <a:p>
            <a:pPr marL="0" indent="0">
              <a:buNone/>
            </a:pPr>
            <a:r>
              <a:rPr lang="en-US" sz="1800" b="1" dirty="0" smtClean="0">
                <a:latin typeface="Abadi" panose="020B0604020104020204"/>
              </a:rPr>
              <a:t>(2)  Decode </a:t>
            </a:r>
            <a:r>
              <a:rPr lang="en-US" sz="1800" b="1" dirty="0">
                <a:latin typeface="Abadi" panose="020B0604020104020204"/>
              </a:rPr>
              <a:t>the response content as a </a:t>
            </a:r>
            <a:r>
              <a:rPr lang="en-US" sz="1800" b="1" dirty="0" err="1" smtClean="0">
                <a:latin typeface="Abadi" panose="020B0604020104020204"/>
              </a:rPr>
              <a:t>Json</a:t>
            </a:r>
            <a:r>
              <a:rPr lang="en-US" sz="1800" b="1" dirty="0" smtClean="0">
                <a:latin typeface="Abadi" panose="020B0604020104020204"/>
              </a:rPr>
              <a:t> file :                                                                            </a:t>
            </a:r>
          </a:p>
          <a:p>
            <a:pPr marL="0" indent="0">
              <a:buNone/>
            </a:pPr>
            <a:r>
              <a:rPr lang="en-US" sz="1800" b="1" dirty="0" smtClean="0">
                <a:latin typeface="Abadi" panose="020B0604020104020204"/>
              </a:rPr>
              <a:t>                                                                                                                                                                                          (</a:t>
            </a:r>
            <a:r>
              <a:rPr lang="en-US" sz="1800" b="1" dirty="0">
                <a:latin typeface="Abadi" panose="020B0604020104020204"/>
              </a:rPr>
              <a:t>4)  Create new </a:t>
            </a:r>
            <a:r>
              <a:rPr lang="en-US" sz="1800" b="1" dirty="0" err="1">
                <a:latin typeface="Abadi" panose="020B0604020104020204"/>
              </a:rPr>
              <a:t>dataframe</a:t>
            </a:r>
            <a:r>
              <a:rPr lang="en-US" sz="1800" b="1" dirty="0">
                <a:latin typeface="Abadi" panose="020B0604020104020204"/>
              </a:rPr>
              <a:t> </a:t>
            </a:r>
            <a:endParaRPr lang="en-US" sz="1800" b="1" dirty="0" smtClean="0">
              <a:latin typeface="Abadi" panose="020B0604020104020204"/>
            </a:endParaRP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1800" b="1" dirty="0" smtClean="0">
                <a:latin typeface="Abadi" panose="020B0604020104020204"/>
              </a:rPr>
              <a:t>(3) Clean data by helper function :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b="1" dirty="0" smtClean="0">
                <a:latin typeface="Abadi" panose="020B0604020104020204"/>
              </a:rPr>
              <a:t>(5) Filter the </a:t>
            </a:r>
            <a:r>
              <a:rPr lang="en-US" sz="1800" b="1" dirty="0" err="1" smtClean="0">
                <a:latin typeface="Abadi" panose="020B0604020104020204"/>
              </a:rPr>
              <a:t>dataframe</a:t>
            </a:r>
            <a:r>
              <a:rPr lang="en-US" sz="1800" b="1" dirty="0" smtClean="0">
                <a:latin typeface="Abadi" panose="020B0604020104020204"/>
              </a:rPr>
              <a:t> to only include Falcon 9 launch</a:t>
            </a:r>
          </a:p>
          <a:p>
            <a:pPr marL="0" indent="0">
              <a:buNone/>
            </a:pPr>
            <a:r>
              <a:rPr lang="en-US" sz="1800" b="1" dirty="0" smtClean="0">
                <a:latin typeface="Abadi" panose="020B0604020104020204"/>
              </a:rPr>
              <a:t>   </a:t>
            </a:r>
          </a:p>
          <a:p>
            <a:pPr marL="0" indent="0">
              <a:buNone/>
            </a:pPr>
            <a:endParaRPr lang="en-US" sz="1800" b="1" dirty="0">
              <a:latin typeface="Abadi" panose="020B0604020104020204"/>
            </a:endParaRPr>
          </a:p>
          <a:p>
            <a:pPr marL="0" indent="0">
              <a:buNone/>
            </a:pPr>
            <a:r>
              <a:rPr lang="en-US" sz="1800" b="1" dirty="0" smtClean="0">
                <a:latin typeface="Abadi" panose="020B0604020104020204"/>
              </a:rPr>
              <a:t>(6) Convert file into .</a:t>
            </a:r>
            <a:r>
              <a:rPr lang="en-US" sz="1800" b="1" dirty="0" err="1" smtClean="0">
                <a:latin typeface="Abadi" panose="020B0604020104020204"/>
              </a:rPr>
              <a:t>csv</a:t>
            </a:r>
            <a:r>
              <a:rPr lang="en-US" sz="1800" b="1" dirty="0" smtClean="0">
                <a:latin typeface="Abadi" panose="020B0604020104020204"/>
              </a:rPr>
              <a:t> format :</a:t>
            </a:r>
          </a:p>
          <a:p>
            <a:pPr marL="0" indent="0">
              <a:buNone/>
            </a:pPr>
            <a:r>
              <a:rPr lang="en-US" sz="1800" b="1" dirty="0" smtClean="0">
                <a:latin typeface="Abadi" panose="020B0604020104020204"/>
              </a:rPr>
              <a:t>               </a:t>
            </a:r>
          </a:p>
        </p:txBody>
      </p:sp>
      <p:sp>
        <p:nvSpPr>
          <p:cNvPr id="4" name="Title 1">
            <a:extLst>
              <a:ext uri="{FF2B5EF4-FFF2-40B4-BE49-F238E27FC236}">
                <a16:creationId xmlns=""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1999" cy="126274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sz="5400" dirty="0" smtClean="0">
                <a:solidFill>
                  <a:schemeClr val="bg1"/>
                </a:solidFill>
                <a:latin typeface="Abadi"/>
              </a:rPr>
              <a:t>           Data </a:t>
            </a:r>
            <a:r>
              <a:rPr lang="en-US" sz="5400" dirty="0">
                <a:solidFill>
                  <a:schemeClr val="bg1"/>
                </a:solidFill>
                <a:latin typeface="Abadi"/>
              </a:rPr>
              <a:t>Collection – SpaceX API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1342" y="1342003"/>
            <a:ext cx="5537202" cy="75270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172" y="2304143"/>
            <a:ext cx="4847771" cy="90351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677687"/>
            <a:ext cx="2161267" cy="57762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95010" y="3677687"/>
            <a:ext cx="1520600" cy="57413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77382" y="3677687"/>
            <a:ext cx="1928736" cy="57762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96048" y="3662730"/>
            <a:ext cx="1677159" cy="589087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44449" y="2681997"/>
            <a:ext cx="4122056" cy="3734128"/>
          </a:xfrm>
          <a:prstGeom prst="rect">
            <a:avLst/>
          </a:prstGeom>
        </p:spPr>
      </p:pic>
      <p:sp>
        <p:nvSpPr>
          <p:cNvPr id="25" name="Right Arrow 24"/>
          <p:cNvSpPr/>
          <p:nvPr/>
        </p:nvSpPr>
        <p:spPr>
          <a:xfrm>
            <a:off x="7573207" y="3681181"/>
            <a:ext cx="471242" cy="455390"/>
          </a:xfrm>
          <a:prstGeom prst="rightArrow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06172" y="4801206"/>
            <a:ext cx="5138285" cy="496508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044450" y="6416126"/>
            <a:ext cx="4122056" cy="293768"/>
          </a:xfrm>
          <a:prstGeom prst="rect">
            <a:avLst/>
          </a:prstGeom>
        </p:spPr>
      </p:pic>
      <p:sp>
        <p:nvSpPr>
          <p:cNvPr id="30" name="Bent Arrow 29"/>
          <p:cNvSpPr/>
          <p:nvPr/>
        </p:nvSpPr>
        <p:spPr>
          <a:xfrm rot="10800000">
            <a:off x="5089697" y="2094706"/>
            <a:ext cx="813816" cy="868680"/>
          </a:xfrm>
          <a:prstGeom prst="bentArrow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2" name="Up Arrow 31"/>
          <p:cNvSpPr/>
          <p:nvPr/>
        </p:nvSpPr>
        <p:spPr>
          <a:xfrm rot="10800000">
            <a:off x="4005943" y="3207657"/>
            <a:ext cx="406400" cy="455073"/>
          </a:xfrm>
          <a:prstGeom prst="upArrow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Left Arrow 32"/>
          <p:cNvSpPr/>
          <p:nvPr/>
        </p:nvSpPr>
        <p:spPr>
          <a:xfrm>
            <a:off x="5646057" y="4801206"/>
            <a:ext cx="2314133" cy="380394"/>
          </a:xfrm>
          <a:prstGeom prst="leftArrow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06172" y="5908617"/>
            <a:ext cx="4867331" cy="311595"/>
          </a:xfrm>
          <a:prstGeom prst="rect">
            <a:avLst/>
          </a:prstGeom>
        </p:spPr>
      </p:pic>
      <p:sp>
        <p:nvSpPr>
          <p:cNvPr id="35" name="Up Arrow 34"/>
          <p:cNvSpPr/>
          <p:nvPr/>
        </p:nvSpPr>
        <p:spPr>
          <a:xfrm rot="10800000">
            <a:off x="4005943" y="5359201"/>
            <a:ext cx="406400" cy="455073"/>
          </a:xfrm>
          <a:prstGeom prst="upArrow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0" y="6334780"/>
            <a:ext cx="7082971" cy="523220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r>
              <a:rPr lang="en-US" sz="1400" dirty="0"/>
              <a:t>https://github.com/Ritusingh1500/Applied-Data-Science-Capstone-/blob/5b1a0146b82db58339fc2988837dc475f2d11601/spacex-data-collection-api.ipynb</a:t>
            </a:r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0" y="914401"/>
            <a:ext cx="12191999" cy="5943599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lIns="91440" tIns="45720" rIns="91440" bIns="45720" anchor="t">
            <a:noAutofit/>
          </a:bodyPr>
          <a:lstStyle/>
          <a:p>
            <a:pPr marL="457200" indent="-457200">
              <a:lnSpc>
                <a:spcPct val="100000"/>
              </a:lnSpc>
              <a:spcBef>
                <a:spcPts val="1400"/>
              </a:spcBef>
              <a:buAutoNum type="arabicParenBoth"/>
            </a:pPr>
            <a:r>
              <a:rPr lang="en-US" sz="1800" b="1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HTTP </a:t>
            </a:r>
            <a:r>
              <a:rPr lang="en-US" sz="18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GET method to request the Falcon9 Launch HTML </a:t>
            </a:r>
            <a:r>
              <a:rPr lang="en-US" sz="1800" b="1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page :</a:t>
            </a:r>
          </a:p>
          <a:p>
            <a:pPr marL="457200" indent="-457200">
              <a:lnSpc>
                <a:spcPct val="100000"/>
              </a:lnSpc>
              <a:spcBef>
                <a:spcPts val="1400"/>
              </a:spcBef>
              <a:buAutoNum type="arabicParenBoth"/>
            </a:pPr>
            <a:r>
              <a:rPr lang="en-US" sz="18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Create a  </a:t>
            </a:r>
            <a:r>
              <a:rPr lang="en-US" sz="1800" b="1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BeautifulSoup</a:t>
            </a:r>
            <a:r>
              <a:rPr lang="en-US" sz="1800" b="1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 </a:t>
            </a:r>
            <a:r>
              <a:rPr lang="en-US" sz="18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object from the HTML  </a:t>
            </a:r>
            <a:r>
              <a:rPr lang="en-US" sz="1800" b="1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response :</a:t>
            </a:r>
          </a:p>
          <a:p>
            <a:pPr marL="457200" indent="-457200">
              <a:lnSpc>
                <a:spcPct val="100000"/>
              </a:lnSpc>
              <a:spcBef>
                <a:spcPts val="1400"/>
              </a:spcBef>
              <a:buAutoNum type="arabicParenBoth"/>
            </a:pPr>
            <a:r>
              <a:rPr lang="en-US" sz="1800" b="1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Extract table : </a:t>
            </a:r>
          </a:p>
          <a:p>
            <a:pPr marL="457200" indent="-457200">
              <a:lnSpc>
                <a:spcPct val="100000"/>
              </a:lnSpc>
              <a:spcBef>
                <a:spcPts val="1400"/>
              </a:spcBef>
              <a:buAutoNum type="arabicParenBoth"/>
            </a:pPr>
            <a:r>
              <a:rPr lang="en-US" sz="1800" b="1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Extract column name :                                                                                                        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sz="1800" b="1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                                                                                                                                                                          (5)   Create dictionary :</a:t>
            </a:r>
          </a:p>
          <a:p>
            <a:pPr marL="457200" indent="-457200">
              <a:lnSpc>
                <a:spcPct val="100000"/>
              </a:lnSpc>
              <a:spcBef>
                <a:spcPts val="1400"/>
              </a:spcBef>
              <a:buAutoNum type="arabicParenBoth"/>
            </a:pPr>
            <a:endParaRPr lang="en-US" sz="1800" b="1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457200" indent="-457200">
              <a:lnSpc>
                <a:spcPct val="100000"/>
              </a:lnSpc>
              <a:spcBef>
                <a:spcPts val="1400"/>
              </a:spcBef>
              <a:buAutoNum type="arabicParenBoth"/>
            </a:pPr>
            <a:endParaRPr lang="en-US" sz="1800" b="1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342900" indent="-342900">
              <a:lnSpc>
                <a:spcPct val="100000"/>
              </a:lnSpc>
              <a:spcBef>
                <a:spcPts val="1400"/>
              </a:spcBef>
              <a:buAutoNum type="arabicParenBoth" startAt="6"/>
            </a:pPr>
            <a:r>
              <a:rPr lang="en-US" sz="1800" b="1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 Create </a:t>
            </a:r>
            <a:r>
              <a:rPr lang="en-US" sz="1800" b="1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Dataframe</a:t>
            </a:r>
            <a:r>
              <a:rPr lang="en-US" sz="1800" b="1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from dictionary :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800" b="1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b="1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(7)    Convert </a:t>
            </a:r>
            <a:r>
              <a:rPr lang="en-US" sz="1800" b="1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Dataframe</a:t>
            </a:r>
            <a:r>
              <a:rPr lang="en-US" sz="1800" b="1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file into .</a:t>
            </a:r>
            <a:r>
              <a:rPr lang="en-US" sz="1800" b="1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csv</a:t>
            </a:r>
            <a:r>
              <a:rPr lang="en-US" sz="1800" b="1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file :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800" b="1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800" b="1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600" b="1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457200" indent="-457200">
              <a:lnSpc>
                <a:spcPct val="100000"/>
              </a:lnSpc>
              <a:spcBef>
                <a:spcPts val="1400"/>
              </a:spcBef>
              <a:buAutoNum type="arabicParenBoth"/>
            </a:pP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457200" indent="-457200">
              <a:lnSpc>
                <a:spcPct val="100000"/>
              </a:lnSpc>
              <a:spcBef>
                <a:spcPts val="1400"/>
              </a:spcBef>
              <a:buAutoNum type="arabicParenBoth"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=""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=""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2192000" cy="9144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sz="5400" dirty="0" smtClean="0">
                <a:solidFill>
                  <a:schemeClr val="tx1"/>
                </a:solidFill>
                <a:latin typeface="Abadi"/>
              </a:rPr>
              <a:t>                 </a:t>
            </a:r>
            <a:r>
              <a:rPr lang="en-US" sz="5400" dirty="0" smtClean="0">
                <a:solidFill>
                  <a:schemeClr val="bg1"/>
                </a:solidFill>
                <a:latin typeface="Abadi"/>
              </a:rPr>
              <a:t>Data </a:t>
            </a:r>
            <a:r>
              <a:rPr lang="en-US" sz="5400" dirty="0">
                <a:solidFill>
                  <a:schemeClr val="bg1"/>
                </a:solidFill>
                <a:latin typeface="Abadi"/>
              </a:rPr>
              <a:t>Collection - Scraping</a:t>
            </a:r>
            <a:endParaRPr lang="en-US" sz="5400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1346" y="988888"/>
            <a:ext cx="4446851" cy="3521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4955" y="1509968"/>
            <a:ext cx="4451386" cy="33136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82345" y="1977285"/>
            <a:ext cx="3534683" cy="271899"/>
          </a:xfrm>
          <a:prstGeom prst="rect">
            <a:avLst/>
          </a:prstGeom>
        </p:spPr>
      </p:pic>
      <p:sp>
        <p:nvSpPr>
          <p:cNvPr id="9" name="U-Turn Arrow 8"/>
          <p:cNvSpPr/>
          <p:nvPr/>
        </p:nvSpPr>
        <p:spPr>
          <a:xfrm rot="5400000">
            <a:off x="11017257" y="1053737"/>
            <a:ext cx="550862" cy="708983"/>
          </a:xfrm>
          <a:prstGeom prst="uturnArrow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Bent Arrow 9"/>
          <p:cNvSpPr/>
          <p:nvPr/>
        </p:nvSpPr>
        <p:spPr>
          <a:xfrm rot="10800000">
            <a:off x="5588000" y="1841336"/>
            <a:ext cx="1364342" cy="426985"/>
          </a:xfrm>
          <a:prstGeom prst="bentArrow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71546" y="2647827"/>
            <a:ext cx="3798626" cy="1333954"/>
          </a:xfrm>
          <a:prstGeom prst="rect">
            <a:avLst/>
          </a:prstGeom>
        </p:spPr>
      </p:pic>
      <p:sp>
        <p:nvSpPr>
          <p:cNvPr id="13" name="Down Arrow 12"/>
          <p:cNvSpPr/>
          <p:nvPr/>
        </p:nvSpPr>
        <p:spPr>
          <a:xfrm>
            <a:off x="4020459" y="2268322"/>
            <a:ext cx="188683" cy="379506"/>
          </a:xfrm>
          <a:prstGeom prst="downArrow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57999" y="3169661"/>
            <a:ext cx="5334000" cy="3564968"/>
          </a:xfrm>
          <a:prstGeom prst="rect">
            <a:avLst/>
          </a:prstGeom>
        </p:spPr>
      </p:pic>
      <p:sp>
        <p:nvSpPr>
          <p:cNvPr id="15" name="Bent Arrow 14"/>
          <p:cNvSpPr/>
          <p:nvPr/>
        </p:nvSpPr>
        <p:spPr>
          <a:xfrm rot="5400000">
            <a:off x="6473711" y="2444290"/>
            <a:ext cx="521832" cy="928911"/>
          </a:xfrm>
          <a:prstGeom prst="bentArrow">
            <a:avLst>
              <a:gd name="adj1" fmla="val 25000"/>
              <a:gd name="adj2" fmla="val 23599"/>
              <a:gd name="adj3" fmla="val 25000"/>
              <a:gd name="adj4" fmla="val 43750"/>
            </a:avLst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74057" y="4395334"/>
            <a:ext cx="3135086" cy="447675"/>
          </a:xfrm>
          <a:prstGeom prst="rect">
            <a:avLst/>
          </a:prstGeom>
        </p:spPr>
      </p:pic>
      <p:sp>
        <p:nvSpPr>
          <p:cNvPr id="17" name="Left Arrow 16"/>
          <p:cNvSpPr/>
          <p:nvPr/>
        </p:nvSpPr>
        <p:spPr>
          <a:xfrm>
            <a:off x="4209143" y="4378893"/>
            <a:ext cx="2648856" cy="270097"/>
          </a:xfrm>
          <a:prstGeom prst="leftArrow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3637" y="5404328"/>
            <a:ext cx="4910820" cy="359631"/>
          </a:xfrm>
          <a:prstGeom prst="rect">
            <a:avLst/>
          </a:prstGeom>
        </p:spPr>
      </p:pic>
      <p:sp>
        <p:nvSpPr>
          <p:cNvPr id="19" name="Bent Arrow 18"/>
          <p:cNvSpPr/>
          <p:nvPr/>
        </p:nvSpPr>
        <p:spPr>
          <a:xfrm rot="5400000">
            <a:off x="4078445" y="4852717"/>
            <a:ext cx="682309" cy="420914"/>
          </a:xfrm>
          <a:prstGeom prst="bentArrow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0" y="6277429"/>
            <a:ext cx="6270172" cy="45720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https</a:t>
            </a:r>
            <a:r>
              <a:rPr lang="en-US" sz="1400" dirty="0">
                <a:solidFill>
                  <a:schemeClr val="tx1"/>
                </a:solidFill>
              </a:rPr>
              <a:t>://github.com/Ritusingh1500/Applied-Data-Science-Capstone-/blob/5b1a0146b82db58339fc2988837dc475f2d11601/webscraping.ipynb</a:t>
            </a:r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4DA07C5-A406-4A0D-B3E6-3856C94AC7F3}">
  <ds:schemaRefs>
    <ds:schemaRef ds:uri="http://schemas.microsoft.com/office/2006/documentManagement/types"/>
    <ds:schemaRef ds:uri="155be751-a274-42e8-93fb-f39d3b9bccc8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purl.org/dc/terms/"/>
    <ds:schemaRef ds:uri="f80a141d-92ca-4d3d-9308-f7e7b1d44ce8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16823</TotalTime>
  <Words>3591</Words>
  <Application>Microsoft Office PowerPoint</Application>
  <PresentationFormat>Widescreen</PresentationFormat>
  <Paragraphs>629</Paragraphs>
  <Slides>49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63" baseType="lpstr">
      <vt:lpstr>Microsoft JhengHei UI Light</vt:lpstr>
      <vt:lpstr>Abadi</vt:lpstr>
      <vt:lpstr>Arial</vt:lpstr>
      <vt:lpstr>Arial</vt:lpstr>
      <vt:lpstr>Calibri</vt:lpstr>
      <vt:lpstr>Calibri Light</vt:lpstr>
      <vt:lpstr>Courier New</vt:lpstr>
      <vt:lpstr>Helvetica Neue for IBM</vt:lpstr>
      <vt:lpstr>IBM Plex Mono SemiBold</vt:lpstr>
      <vt:lpstr>IBM Plex Mono Text</vt:lpstr>
      <vt:lpstr>inherit</vt:lpstr>
      <vt:lpstr>Times New Roman</vt:lpstr>
      <vt:lpstr>Wingdings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                       Data Wrangling</vt:lpstr>
      <vt:lpstr>PowerPoint Presentation</vt:lpstr>
      <vt:lpstr>PowerPoint Presentation</vt:lpstr>
      <vt:lpstr>PowerPoint Presentation</vt:lpstr>
      <vt:lpstr>PowerPoint Presentation</vt:lpstr>
      <vt:lpstr>             Predictive Analysis (Classification)</vt:lpstr>
      <vt:lpstr>PowerPoint Presentation</vt:lpstr>
      <vt:lpstr>        EDA Data Visualization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      Exploratory data analysis with SQL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               ALL LAUNCH SITE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              Confusion Matrix 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&lt;Title&gt;</dc:title>
  <dc:creator>YAN Luo</dc:creator>
  <cp:lastModifiedBy>Microsoft account</cp:lastModifiedBy>
  <cp:revision>479</cp:revision>
  <dcterms:created xsi:type="dcterms:W3CDTF">2021-04-29T18:58:34Z</dcterms:created>
  <dcterms:modified xsi:type="dcterms:W3CDTF">2022-10-02T15:52:11Z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